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8" r:id="rId1"/>
  </p:sldMasterIdLst>
  <p:notesMasterIdLst>
    <p:notesMasterId r:id="rId23"/>
  </p:notesMasterIdLst>
  <p:handoutMasterIdLst>
    <p:handoutMasterId r:id="rId24"/>
  </p:handoutMasterIdLst>
  <p:sldIdLst>
    <p:sldId id="378" r:id="rId2"/>
    <p:sldId id="389" r:id="rId3"/>
    <p:sldId id="386" r:id="rId4"/>
    <p:sldId id="348" r:id="rId5"/>
    <p:sldId id="350" r:id="rId6"/>
    <p:sldId id="310" r:id="rId7"/>
    <p:sldId id="390" r:id="rId8"/>
    <p:sldId id="269" r:id="rId9"/>
    <p:sldId id="391" r:id="rId10"/>
    <p:sldId id="392" r:id="rId11"/>
    <p:sldId id="393" r:id="rId12"/>
    <p:sldId id="395" r:id="rId13"/>
    <p:sldId id="396" r:id="rId14"/>
    <p:sldId id="401" r:id="rId15"/>
    <p:sldId id="397" r:id="rId16"/>
    <p:sldId id="273" r:id="rId17"/>
    <p:sldId id="398" r:id="rId18"/>
    <p:sldId id="399" r:id="rId19"/>
    <p:sldId id="400" r:id="rId20"/>
    <p:sldId id="314" r:id="rId21"/>
    <p:sldId id="352" r:id="rId22"/>
  </p:sldIdLst>
  <p:sldSz cx="9144000" cy="6858000" type="screen4x3"/>
  <p:notesSz cx="6950075" cy="9236075"/>
  <p:defaultTextStyle>
    <a:defPPr>
      <a:defRPr lang="en-US"/>
    </a:defPPr>
    <a:lvl1pPr algn="l" rtl="0" fontAlgn="base">
      <a:spcBef>
        <a:spcPct val="0"/>
      </a:spcBef>
      <a:spcAft>
        <a:spcPct val="0"/>
      </a:spcAft>
      <a:defRPr sz="2400" kern="1200">
        <a:solidFill>
          <a:schemeClr val="bg1"/>
        </a:solidFill>
        <a:latin typeface="Times New Roman" pitchFamily="18"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89544" autoAdjust="0"/>
  </p:normalViewPr>
  <p:slideViewPr>
    <p:cSldViewPr>
      <p:cViewPr>
        <p:scale>
          <a:sx n="55" d="100"/>
          <a:sy n="55" d="100"/>
        </p:scale>
        <p:origin x="-686" y="-48"/>
      </p:cViewPr>
      <p:guideLst>
        <p:guide orient="horz" pos="2160"/>
        <p:guide pos="2880"/>
      </p:guideLst>
    </p:cSldViewPr>
  </p:slideViewPr>
  <p:outlineViewPr>
    <p:cViewPr>
      <p:scale>
        <a:sx n="33" d="100"/>
        <a:sy n="33" d="100"/>
      </p:scale>
      <p:origin x="0" y="2964"/>
    </p:cViewPr>
  </p:outlineViewPr>
  <p:notesTextViewPr>
    <p:cViewPr>
      <p:scale>
        <a:sx n="100" d="100"/>
        <a:sy n="100" d="100"/>
      </p:scale>
      <p:origin x="0" y="0"/>
    </p:cViewPr>
  </p:notesTextViewPr>
  <p:sorterViewPr>
    <p:cViewPr>
      <p:scale>
        <a:sx n="66" d="100"/>
        <a:sy n="66" d="100"/>
      </p:scale>
      <p:origin x="0" y="288"/>
    </p:cViewPr>
  </p:sorterViewPr>
  <p:notesViewPr>
    <p:cSldViewPr>
      <p:cViewPr>
        <p:scale>
          <a:sx n="66" d="100"/>
          <a:sy n="66" d="100"/>
        </p:scale>
        <p:origin x="-1140" y="25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10863" cy="459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New Roman" charset="0"/>
              </a:defRPr>
            </a:lvl1pPr>
          </a:lstStyle>
          <a:p>
            <a:pPr>
              <a:defRPr/>
            </a:pPr>
            <a:endParaRPr lang="en-US" dirty="0"/>
          </a:p>
        </p:txBody>
      </p:sp>
      <p:sp>
        <p:nvSpPr>
          <p:cNvPr id="37891" name="Rectangle 3"/>
          <p:cNvSpPr>
            <a:spLocks noGrp="1" noChangeArrowheads="1"/>
          </p:cNvSpPr>
          <p:nvPr>
            <p:ph type="dt" sz="quarter" idx="1"/>
          </p:nvPr>
        </p:nvSpPr>
        <p:spPr bwMode="auto">
          <a:xfrm>
            <a:off x="3914122" y="0"/>
            <a:ext cx="3010863" cy="459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New Roman" charset="0"/>
              </a:defRPr>
            </a:lvl1pPr>
          </a:lstStyle>
          <a:p>
            <a:pPr>
              <a:defRPr/>
            </a:pPr>
            <a:endParaRPr lang="en-US" dirty="0"/>
          </a:p>
        </p:txBody>
      </p:sp>
      <p:sp>
        <p:nvSpPr>
          <p:cNvPr id="37892" name="Rectangle 4"/>
          <p:cNvSpPr>
            <a:spLocks noGrp="1" noChangeArrowheads="1"/>
          </p:cNvSpPr>
          <p:nvPr>
            <p:ph type="ftr" sz="quarter" idx="2"/>
          </p:nvPr>
        </p:nvSpPr>
        <p:spPr bwMode="auto">
          <a:xfrm>
            <a:off x="0" y="8802337"/>
            <a:ext cx="3010863" cy="459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New Roman" charset="0"/>
              </a:defRPr>
            </a:lvl1pPr>
          </a:lstStyle>
          <a:p>
            <a:pPr>
              <a:defRPr/>
            </a:pPr>
            <a:endParaRPr lang="en-US" dirty="0"/>
          </a:p>
        </p:txBody>
      </p:sp>
      <p:sp>
        <p:nvSpPr>
          <p:cNvPr id="37893" name="Rectangle 5"/>
          <p:cNvSpPr>
            <a:spLocks noGrp="1" noChangeArrowheads="1"/>
          </p:cNvSpPr>
          <p:nvPr>
            <p:ph type="sldNum" sz="quarter" idx="3"/>
          </p:nvPr>
        </p:nvSpPr>
        <p:spPr bwMode="auto">
          <a:xfrm>
            <a:off x="3914122" y="8802337"/>
            <a:ext cx="3010863" cy="459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defRPr>
            </a:lvl1pPr>
          </a:lstStyle>
          <a:p>
            <a:pPr>
              <a:defRPr/>
            </a:pPr>
            <a:fld id="{2A8101C8-8A89-4220-B699-40F9BAEFF967}" type="slidenum">
              <a:rPr lang="en-US"/>
              <a:pPr>
                <a:defRPr/>
              </a:pPr>
              <a:t>‹#›</a:t>
            </a:fld>
            <a:endParaRPr lang="en-US" dirty="0"/>
          </a:p>
        </p:txBody>
      </p:sp>
    </p:spTree>
    <p:extLst>
      <p:ext uri="{BB962C8B-B14F-4D97-AF65-F5344CB8AC3E}">
        <p14:creationId xmlns:p14="http://schemas.microsoft.com/office/powerpoint/2010/main" val="2704620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10863" cy="459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New Roman" charset="0"/>
              </a:defRPr>
            </a:lvl1pPr>
          </a:lstStyle>
          <a:p>
            <a:pPr>
              <a:defRPr/>
            </a:pPr>
            <a:endParaRPr lang="en-US" dirty="0"/>
          </a:p>
        </p:txBody>
      </p:sp>
      <p:sp>
        <p:nvSpPr>
          <p:cNvPr id="54275" name="Rectangle 3"/>
          <p:cNvSpPr>
            <a:spLocks noGrp="1" noChangeArrowheads="1"/>
          </p:cNvSpPr>
          <p:nvPr>
            <p:ph type="dt" idx="1"/>
          </p:nvPr>
        </p:nvSpPr>
        <p:spPr bwMode="auto">
          <a:xfrm>
            <a:off x="3914122" y="0"/>
            <a:ext cx="3010863" cy="459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New Roman"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66813" y="688975"/>
            <a:ext cx="4592637" cy="3444875"/>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03259" y="4362897"/>
            <a:ext cx="5118467" cy="4209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4278" name="Rectangle 6"/>
          <p:cNvSpPr>
            <a:spLocks noGrp="1" noChangeArrowheads="1"/>
          </p:cNvSpPr>
          <p:nvPr>
            <p:ph type="ftr" sz="quarter" idx="4"/>
          </p:nvPr>
        </p:nvSpPr>
        <p:spPr bwMode="auto">
          <a:xfrm>
            <a:off x="0" y="8802337"/>
            <a:ext cx="3010863" cy="459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New Roman" charset="0"/>
              </a:defRPr>
            </a:lvl1pPr>
          </a:lstStyle>
          <a:p>
            <a:pPr>
              <a:defRPr/>
            </a:pPr>
            <a:endParaRPr lang="en-US" dirty="0"/>
          </a:p>
        </p:txBody>
      </p:sp>
      <p:sp>
        <p:nvSpPr>
          <p:cNvPr id="54279" name="Rectangle 7"/>
          <p:cNvSpPr>
            <a:spLocks noGrp="1" noChangeArrowheads="1"/>
          </p:cNvSpPr>
          <p:nvPr>
            <p:ph type="sldNum" sz="quarter" idx="5"/>
          </p:nvPr>
        </p:nvSpPr>
        <p:spPr bwMode="auto">
          <a:xfrm>
            <a:off x="3914122" y="8802337"/>
            <a:ext cx="3010863" cy="459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defRPr>
            </a:lvl1pPr>
          </a:lstStyle>
          <a:p>
            <a:pPr>
              <a:defRPr/>
            </a:pPr>
            <a:fld id="{A63A59F2-00D3-4E47-B0CC-82740884871B}" type="slidenum">
              <a:rPr lang="en-US"/>
              <a:pPr>
                <a:defRPr/>
              </a:pPr>
              <a:t>‹#›</a:t>
            </a:fld>
            <a:endParaRPr lang="en-US" dirty="0"/>
          </a:p>
        </p:txBody>
      </p:sp>
    </p:spTree>
    <p:extLst>
      <p:ext uri="{BB962C8B-B14F-4D97-AF65-F5344CB8AC3E}">
        <p14:creationId xmlns:p14="http://schemas.microsoft.com/office/powerpoint/2010/main" val="2268370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charset="0"/>
                <a:ea typeface="+mn-ea"/>
                <a:cs typeface="+mn-cs"/>
              </a:rPr>
              <a:t>Supersaturated solutions are stable for at least 24 hours.  PCAs did not initiate calcium carbonate nucleation or growth in the reaction vessel in the absence of added seed crystals</a:t>
            </a:r>
            <a:endParaRPr lang="en-US" dirty="0"/>
          </a:p>
        </p:txBody>
      </p:sp>
      <p:sp>
        <p:nvSpPr>
          <p:cNvPr id="4" name="Slide Number Placeholder 3"/>
          <p:cNvSpPr>
            <a:spLocks noGrp="1"/>
          </p:cNvSpPr>
          <p:nvPr>
            <p:ph type="sldNum" sz="quarter" idx="10"/>
          </p:nvPr>
        </p:nvSpPr>
        <p:spPr/>
        <p:txBody>
          <a:bodyPr/>
          <a:lstStyle/>
          <a:p>
            <a:pPr>
              <a:defRPr/>
            </a:pPr>
            <a:fld id="{A63A59F2-00D3-4E47-B0CC-82740884871B}" type="slidenum">
              <a:rPr lang="en-US" smtClean="0"/>
              <a:pPr>
                <a:defRPr/>
              </a:pPr>
              <a:t>4</a:t>
            </a:fld>
            <a:endParaRPr lang="en-US" dirty="0"/>
          </a:p>
        </p:txBody>
      </p:sp>
    </p:spTree>
    <p:extLst>
      <p:ext uri="{BB962C8B-B14F-4D97-AF65-F5344CB8AC3E}">
        <p14:creationId xmlns:p14="http://schemas.microsoft.com/office/powerpoint/2010/main" val="4203746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noTextEdit="1"/>
          </p:cNvSpPr>
          <p:nvPr>
            <p:ph type="sldImg"/>
          </p:nvPr>
        </p:nvSpPr>
        <p:spPr>
          <a:ln/>
        </p:spPr>
      </p:sp>
      <p:sp>
        <p:nvSpPr>
          <p:cNvPr id="309250" name="Notes Placeholder 2"/>
          <p:cNvSpPr>
            <a:spLocks noGrp="1"/>
          </p:cNvSpPr>
          <p:nvPr>
            <p:ph type="body" idx="1"/>
          </p:nvPr>
        </p:nvSpPr>
        <p:spPr>
          <a:noFill/>
          <a:ln/>
        </p:spPr>
        <p:txBody>
          <a:bodyPr/>
          <a:lstStyle/>
          <a:p>
            <a:r>
              <a:rPr lang="en-US" dirty="0" smtClean="0">
                <a:latin typeface="Times New Roman" pitchFamily="18" charset="0"/>
              </a:rPr>
              <a:t>The Langmuir Adsorption isotherm used to describe the growth.  </a:t>
            </a:r>
          </a:p>
          <a:p>
            <a:r>
              <a:rPr kumimoji="1" lang="en-US" sz="1200" kern="1200" dirty="0" smtClean="0">
                <a:solidFill>
                  <a:schemeClr val="tx1"/>
                </a:solidFill>
                <a:latin typeface="Times New Roman" charset="0"/>
                <a:ea typeface="+mn-ea"/>
                <a:cs typeface="+mn-cs"/>
              </a:rPr>
              <a:t>The Langmuir adsorption model, used to characterized calcite growth rate inhibition by several compounds  assumes calcite growth rate reduction is proportional to the coverage of calcite growth sites by inhibitor molecules.  The model also assumes monolayer coverage, that there is a lack of lateral interactions between adsorbed inhibitor molecules at calcite growth sites, and that the crystal growth sites on the calcite surface are energetically equivalent</a:t>
            </a:r>
            <a:r>
              <a:rPr lang="en-US" dirty="0" smtClean="0">
                <a:latin typeface="Times New Roman" pitchFamily="18" charset="0"/>
              </a:rPr>
              <a:t> site blockage by magnesium ion.</a:t>
            </a:r>
          </a:p>
        </p:txBody>
      </p:sp>
      <p:sp>
        <p:nvSpPr>
          <p:cNvPr id="309251" name="Slide Number Placeholder 3"/>
          <p:cNvSpPr>
            <a:spLocks noGrp="1"/>
          </p:cNvSpPr>
          <p:nvPr>
            <p:ph type="sldNum" sz="quarter" idx="5"/>
          </p:nvPr>
        </p:nvSpPr>
        <p:spPr>
          <a:noFill/>
        </p:spPr>
        <p:txBody>
          <a:bodyPr/>
          <a:lstStyle/>
          <a:p>
            <a:fld id="{1E6DC47D-504D-4939-A133-E11AEB0624BD}" type="slidenum">
              <a:rPr lang="en-US" smtClean="0">
                <a:latin typeface="Times New Roman" pitchFamily="18" charset="0"/>
              </a:rPr>
              <a:pPr/>
              <a:t>14</a:t>
            </a:fld>
            <a:endParaRPr lang="en-US" dirty="0" smtClean="0">
              <a:latin typeface="Times New Roman" pitchFamily="18" charset="0"/>
            </a:endParaRPr>
          </a:p>
        </p:txBody>
      </p:sp>
    </p:spTree>
    <p:extLst>
      <p:ext uri="{BB962C8B-B14F-4D97-AF65-F5344CB8AC3E}">
        <p14:creationId xmlns:p14="http://schemas.microsoft.com/office/powerpoint/2010/main" val="29915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p:spPr>
        <p:txBody>
          <a:bodyPr/>
          <a:lstStyle/>
          <a:p>
            <a:fld id="{71939B96-B39A-4D33-9B61-15DE92C8499A}" type="slidenum">
              <a:rPr lang="en-US" smtClean="0">
                <a:latin typeface="Times New Roman" pitchFamily="18" charset="0"/>
              </a:rPr>
              <a:pPr/>
              <a:t>16</a:t>
            </a:fld>
            <a:endParaRPr lang="en-US" dirty="0" smtClean="0">
              <a:latin typeface="Times New Roman" pitchFamily="18" charset="0"/>
            </a:endParaRPr>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p:spPr>
        <p:txBody>
          <a:bodyPr/>
          <a:lstStyle/>
          <a:p>
            <a:r>
              <a:rPr lang="en-US" dirty="0" smtClean="0">
                <a:latin typeface="Times New Roman" pitchFamily="18" charset="0"/>
              </a:rPr>
              <a:t>Pictures of results: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8" charset="0"/>
              </a:rPr>
              <a:t>Uninhibited, growth occurs in smooth planes on the crystal faces. (25% mass increase). </a:t>
            </a:r>
            <a:r>
              <a:rPr kumimoji="1" lang="en-US" sz="1200" kern="1200" dirty="0" smtClean="0">
                <a:solidFill>
                  <a:schemeClr val="tx1"/>
                </a:solidFill>
                <a:latin typeface="Times New Roman" charset="0"/>
                <a:ea typeface="+mn-ea"/>
                <a:cs typeface="+mn-cs"/>
              </a:rPr>
              <a:t>Scanning Electron Microscopy (SEM) demonstrates calcite seed crystal growth morphology differences in the absence and presence of alicyclic five-atom PCAs (Figure 5).  Unreacted calcite seed crystals are well-formed, sharp edged rhombs with a mean crystal edge length of 3 micrometers {5844}.  Calcite seed crystals size grown for 100 minutes in the absence inhibitors increased mass by about 25% and exhibited uniform growth planes with step features on the growing-face perimeter (Figure 5A).  Surface and edge irregularities are almost absent on growth surfaces in the absence of alicyclic five-atom PCAs</a:t>
            </a:r>
            <a:endParaRPr lang="en-US" dirty="0" smtClean="0"/>
          </a:p>
          <a:p>
            <a:endParaRPr lang="en-US" dirty="0" smtClean="0">
              <a:latin typeface="Times New Roman" pitchFamily="18" charset="0"/>
            </a:endParaRPr>
          </a:p>
          <a:p>
            <a:endParaRPr lang="en-US" dirty="0" smtClean="0">
              <a:latin typeface="Times New Roman" pitchFamily="18" charset="0"/>
            </a:endParaRPr>
          </a:p>
        </p:txBody>
      </p:sp>
    </p:spTree>
    <p:extLst>
      <p:ext uri="{BB962C8B-B14F-4D97-AF65-F5344CB8AC3E}">
        <p14:creationId xmlns:p14="http://schemas.microsoft.com/office/powerpoint/2010/main" val="3631798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charset="0"/>
                <a:ea typeface="+mn-ea"/>
                <a:cs typeface="+mn-cs"/>
              </a:rPr>
              <a:t>}.  In the absence of growth rate inhibitors, small growth spirals merge to form straight steps.  In the presence of THFTCA and CPETCA adsorption of these solutes reduces the growth rate by blocking the propagation of the uniform growth steps causing a more irregular, discontinuous growth surface (Figure 5B and C) than that observed for growth in the absence of PCA inhibitors (Figure 5A).</a:t>
            </a:r>
            <a:endParaRPr lang="en-US" dirty="0"/>
          </a:p>
        </p:txBody>
      </p:sp>
      <p:sp>
        <p:nvSpPr>
          <p:cNvPr id="4" name="Slide Number Placeholder 3"/>
          <p:cNvSpPr>
            <a:spLocks noGrp="1"/>
          </p:cNvSpPr>
          <p:nvPr>
            <p:ph type="sldNum" sz="quarter" idx="10"/>
          </p:nvPr>
        </p:nvSpPr>
        <p:spPr/>
        <p:txBody>
          <a:bodyPr/>
          <a:lstStyle/>
          <a:p>
            <a:pPr>
              <a:defRPr/>
            </a:pPr>
            <a:fld id="{A63A59F2-00D3-4E47-B0CC-82740884871B}" type="slidenum">
              <a:rPr lang="en-US" smtClean="0"/>
              <a:pPr>
                <a:defRPr/>
              </a:pPr>
              <a:t>19</a:t>
            </a:fld>
            <a:endParaRPr lang="en-US" dirty="0"/>
          </a:p>
        </p:txBody>
      </p:sp>
    </p:spTree>
    <p:extLst>
      <p:ext uri="{BB962C8B-B14F-4D97-AF65-F5344CB8AC3E}">
        <p14:creationId xmlns:p14="http://schemas.microsoft.com/office/powerpoint/2010/main" val="220793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p:spPr>
        <p:txBody>
          <a:bodyPr/>
          <a:lstStyle/>
          <a:p>
            <a:fld id="{D4D76ADF-1C74-4554-9AD8-0CFF273AA25C}" type="slidenum">
              <a:rPr lang="en-US" smtClean="0">
                <a:latin typeface="Times New Roman" pitchFamily="18" charset="0"/>
              </a:rPr>
              <a:pPr/>
              <a:t>20</a:t>
            </a:fld>
            <a:endParaRPr lang="en-US" dirty="0" smtClean="0">
              <a:latin typeface="Times New Roman" pitchFamily="18" charset="0"/>
            </a:endParaRP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p:spPr>
        <p:txBody>
          <a:bodyPr/>
          <a:lstStyle/>
          <a:p>
            <a:r>
              <a:rPr lang="en-US" dirty="0" smtClean="0">
                <a:latin typeface="Times New Roman" pitchFamily="18" charset="0"/>
              </a:rPr>
              <a:t>1) probably insignificant; complexes only lower supersaturation by a small amount</a:t>
            </a:r>
          </a:p>
          <a:p>
            <a:r>
              <a:rPr lang="en-US" dirty="0" smtClean="0">
                <a:latin typeface="Times New Roman" pitchFamily="18" charset="0"/>
              </a:rPr>
              <a:t>2) Again, shown by Force microscopy, exact mechanism not known, but people have ascribed it to:	</a:t>
            </a:r>
          </a:p>
          <a:p>
            <a:r>
              <a:rPr lang="en-US" dirty="0" smtClean="0">
                <a:latin typeface="Times New Roman" pitchFamily="18" charset="0"/>
              </a:rPr>
              <a:t>molecular-weight related hydrophobicity, aromaticity related hydrophobicity,  preferred stereochemical fit, again could be related to above.</a:t>
            </a:r>
          </a:p>
          <a:p>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t>
            </a:r>
          </a:p>
          <a:p>
            <a:r>
              <a:rPr lang="en-US" dirty="0" smtClean="0">
                <a:latin typeface="Times New Roman" pitchFamily="18" charset="0"/>
              </a:rPr>
              <a:t>Constant composition experiments: how we achieved this...</a:t>
            </a:r>
          </a:p>
          <a:p>
            <a:endParaRPr lang="en-US" dirty="0" smtClean="0">
              <a:latin typeface="Times New Roman" pitchFamily="18" charset="0"/>
            </a:endParaRPr>
          </a:p>
        </p:txBody>
      </p:sp>
    </p:spTree>
    <p:extLst>
      <p:ext uri="{BB962C8B-B14F-4D97-AF65-F5344CB8AC3E}">
        <p14:creationId xmlns:p14="http://schemas.microsoft.com/office/powerpoint/2010/main" val="179172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charset="0"/>
                <a:ea typeface="+mn-ea"/>
                <a:cs typeface="+mn-cs"/>
              </a:rPr>
              <a:t>Solution </a:t>
            </a:r>
            <a:r>
              <a:rPr kumimoji="1" lang="en-US" sz="1200" kern="1200" dirty="0" err="1" smtClean="0">
                <a:solidFill>
                  <a:schemeClr val="tx1"/>
                </a:solidFill>
                <a:latin typeface="Times New Roman" charset="0"/>
                <a:ea typeface="+mn-ea"/>
                <a:cs typeface="+mn-cs"/>
              </a:rPr>
              <a:t>Ω</a:t>
            </a:r>
            <a:r>
              <a:rPr kumimoji="1" lang="en-US" sz="1200" kern="1200" baseline="-25000" dirty="0" err="1" smtClean="0">
                <a:solidFill>
                  <a:schemeClr val="tx1"/>
                </a:solidFill>
                <a:latin typeface="Times New Roman" charset="0"/>
                <a:ea typeface="+mn-ea"/>
                <a:cs typeface="+mn-cs"/>
              </a:rPr>
              <a:t>c</a:t>
            </a:r>
            <a:r>
              <a:rPr kumimoji="1" lang="en-US" sz="1200" kern="1200" baseline="-25000" dirty="0" smtClean="0">
                <a:solidFill>
                  <a:schemeClr val="tx1"/>
                </a:solidFill>
                <a:latin typeface="Times New Roman" charset="0"/>
                <a:ea typeface="+mn-ea"/>
                <a:cs typeface="+mn-cs"/>
              </a:rPr>
              <a:t> </a:t>
            </a:r>
            <a:r>
              <a:rPr kumimoji="1" lang="en-US" sz="1200" kern="1200" dirty="0" smtClean="0">
                <a:solidFill>
                  <a:schemeClr val="tx1"/>
                </a:solidFill>
                <a:latin typeface="Times New Roman" charset="0"/>
                <a:ea typeface="+mn-ea"/>
                <a:cs typeface="+mn-cs"/>
              </a:rPr>
              <a:t>values describe calcium carbonate mineral formation tendency and are defined as:</a:t>
            </a:r>
          </a:p>
          <a:p>
            <a:r>
              <a:rPr kumimoji="1" lang="en-US" sz="1200" kern="1200" dirty="0" err="1" smtClean="0">
                <a:solidFill>
                  <a:schemeClr val="tx1"/>
                </a:solidFill>
                <a:latin typeface="Times New Roman" charset="0"/>
                <a:ea typeface="+mn-ea"/>
                <a:cs typeface="+mn-cs"/>
              </a:rPr>
              <a:t>Ω</a:t>
            </a:r>
            <a:r>
              <a:rPr kumimoji="1" lang="en-US" sz="1200" kern="1200" baseline="-25000" dirty="0" err="1" smtClean="0">
                <a:solidFill>
                  <a:schemeClr val="tx1"/>
                </a:solidFill>
                <a:latin typeface="Times New Roman" charset="0"/>
                <a:ea typeface="+mn-ea"/>
                <a:cs typeface="+mn-cs"/>
              </a:rPr>
              <a:t>c</a:t>
            </a:r>
            <a:r>
              <a:rPr kumimoji="1" lang="en-US" sz="1200" kern="1200" dirty="0" smtClean="0">
                <a:solidFill>
                  <a:schemeClr val="tx1"/>
                </a:solidFill>
                <a:latin typeface="Times New Roman" charset="0"/>
                <a:ea typeface="+mn-ea"/>
                <a:cs typeface="+mn-cs"/>
              </a:rPr>
              <a:t>= [Ca</a:t>
            </a:r>
            <a:r>
              <a:rPr kumimoji="1" lang="en-US" sz="1200" kern="1200" baseline="30000" dirty="0" smtClean="0">
                <a:solidFill>
                  <a:schemeClr val="tx1"/>
                </a:solidFill>
                <a:latin typeface="Times New Roman" charset="0"/>
                <a:ea typeface="+mn-ea"/>
                <a:cs typeface="+mn-cs"/>
              </a:rPr>
              <a:t>+2</a:t>
            </a:r>
            <a:r>
              <a:rPr kumimoji="1" lang="en-US" sz="1200" kern="1200" dirty="0" smtClean="0">
                <a:solidFill>
                  <a:schemeClr val="tx1"/>
                </a:solidFill>
                <a:latin typeface="Times New Roman" charset="0"/>
                <a:ea typeface="+mn-ea"/>
                <a:cs typeface="+mn-cs"/>
              </a:rPr>
              <a:t>][CO</a:t>
            </a:r>
            <a:r>
              <a:rPr kumimoji="1" lang="en-US" sz="1200" kern="1200" baseline="-25000" dirty="0" smtClean="0">
                <a:solidFill>
                  <a:schemeClr val="tx1"/>
                </a:solidFill>
                <a:latin typeface="Times New Roman" charset="0"/>
                <a:ea typeface="+mn-ea"/>
                <a:cs typeface="+mn-cs"/>
              </a:rPr>
              <a:t>3</a:t>
            </a:r>
            <a:r>
              <a:rPr kumimoji="1" lang="en-US" sz="1200" kern="1200" baseline="30000" dirty="0" smtClean="0">
                <a:solidFill>
                  <a:schemeClr val="tx1"/>
                </a:solidFill>
                <a:latin typeface="Times New Roman" charset="0"/>
                <a:ea typeface="+mn-ea"/>
                <a:cs typeface="+mn-cs"/>
              </a:rPr>
              <a:t>-2</a:t>
            </a:r>
            <a:r>
              <a:rPr kumimoji="1" lang="en-US" sz="1200" kern="1200" dirty="0" smtClean="0">
                <a:solidFill>
                  <a:schemeClr val="tx1"/>
                </a:solidFill>
                <a:latin typeface="Times New Roman" charset="0"/>
                <a:ea typeface="+mn-ea"/>
                <a:cs typeface="+mn-cs"/>
              </a:rPr>
              <a:t>]/</a:t>
            </a:r>
            <a:r>
              <a:rPr kumimoji="1" lang="en-US" sz="1200" kern="1200" dirty="0" err="1" smtClean="0">
                <a:solidFill>
                  <a:schemeClr val="tx1"/>
                </a:solidFill>
                <a:latin typeface="Times New Roman" charset="0"/>
                <a:ea typeface="+mn-ea"/>
                <a:cs typeface="+mn-cs"/>
              </a:rPr>
              <a:t>K</a:t>
            </a:r>
            <a:r>
              <a:rPr kumimoji="1" lang="en-US" sz="1200" kern="1200" baseline="-25000" dirty="0" err="1" smtClean="0">
                <a:solidFill>
                  <a:schemeClr val="tx1"/>
                </a:solidFill>
                <a:latin typeface="Times New Roman" charset="0"/>
                <a:ea typeface="+mn-ea"/>
                <a:cs typeface="+mn-cs"/>
              </a:rPr>
              <a:t>sp</a:t>
            </a:r>
            <a:r>
              <a:rPr kumimoji="1" lang="en-US" sz="1200" kern="1200" baseline="-25000" dirty="0" smtClean="0">
                <a:solidFill>
                  <a:schemeClr val="tx1"/>
                </a:solidFill>
                <a:latin typeface="Times New Roman" charset="0"/>
                <a:ea typeface="+mn-ea"/>
                <a:cs typeface="+mn-cs"/>
              </a:rPr>
              <a:t>          		</a:t>
            </a:r>
            <a:r>
              <a:rPr kumimoji="1" lang="en-US" sz="1200" kern="1200" dirty="0" smtClean="0">
                <a:solidFill>
                  <a:schemeClr val="tx1"/>
                </a:solidFill>
                <a:latin typeface="Times New Roman" charset="0"/>
                <a:ea typeface="+mn-ea"/>
                <a:cs typeface="+mn-cs"/>
              </a:rPr>
              <a:t>(1)</a:t>
            </a:r>
          </a:p>
          <a:p>
            <a:r>
              <a:rPr kumimoji="1" lang="en-US" sz="1200" kern="1200" dirty="0" smtClean="0">
                <a:solidFill>
                  <a:schemeClr val="tx1"/>
                </a:solidFill>
                <a:latin typeface="Times New Roman" charset="0"/>
                <a:ea typeface="+mn-ea"/>
                <a:cs typeface="+mn-cs"/>
              </a:rPr>
              <a:t> where brackets refer to calcium and carbonate ion activities in solution, and </a:t>
            </a:r>
            <a:r>
              <a:rPr kumimoji="1" lang="en-US" sz="1200" kern="1200" dirty="0" err="1" smtClean="0">
                <a:solidFill>
                  <a:schemeClr val="tx1"/>
                </a:solidFill>
                <a:latin typeface="Times New Roman" charset="0"/>
                <a:ea typeface="+mn-ea"/>
                <a:cs typeface="+mn-cs"/>
              </a:rPr>
              <a:t>K</a:t>
            </a:r>
            <a:r>
              <a:rPr kumimoji="1" lang="en-US" sz="1200" kern="1200" baseline="-25000" dirty="0" err="1" smtClean="0">
                <a:solidFill>
                  <a:schemeClr val="tx1"/>
                </a:solidFill>
                <a:latin typeface="Times New Roman" charset="0"/>
                <a:ea typeface="+mn-ea"/>
                <a:cs typeface="+mn-cs"/>
              </a:rPr>
              <a:t>sp</a:t>
            </a:r>
            <a:r>
              <a:rPr kumimoji="1" lang="en-US" sz="1200" kern="1200" dirty="0" smtClean="0">
                <a:solidFill>
                  <a:schemeClr val="tx1"/>
                </a:solidFill>
                <a:latin typeface="Times New Roman" charset="0"/>
                <a:ea typeface="+mn-ea"/>
                <a:cs typeface="+mn-cs"/>
              </a:rPr>
              <a:t> is the calcite thermodynamic solubility product at 25</a:t>
            </a:r>
            <a:r>
              <a:rPr kumimoji="1" lang="en-US" sz="1200" kern="1200" baseline="30000" dirty="0" smtClean="0">
                <a:solidFill>
                  <a:schemeClr val="tx1"/>
                </a:solidFill>
                <a:latin typeface="Times New Roman" charset="0"/>
                <a:ea typeface="+mn-ea"/>
                <a:cs typeface="+mn-cs"/>
              </a:rPr>
              <a:t>o</a:t>
            </a:r>
            <a:r>
              <a:rPr kumimoji="1" lang="en-US" sz="1200" kern="1200" dirty="0" smtClean="0">
                <a:solidFill>
                  <a:schemeClr val="tx1"/>
                </a:solidFill>
                <a:latin typeface="Times New Roman" charset="0"/>
                <a:ea typeface="+mn-ea"/>
                <a:cs typeface="+mn-cs"/>
              </a:rPr>
              <a:t> C.  Solution speciation and </a:t>
            </a:r>
            <a:r>
              <a:rPr kumimoji="1" lang="en-US" sz="1200" kern="1200" dirty="0" err="1" smtClean="0">
                <a:solidFill>
                  <a:schemeClr val="tx1"/>
                </a:solidFill>
                <a:latin typeface="Times New Roman" charset="0"/>
                <a:ea typeface="+mn-ea"/>
                <a:cs typeface="+mn-cs"/>
              </a:rPr>
              <a:t>Ω</a:t>
            </a:r>
            <a:r>
              <a:rPr kumimoji="1" lang="en-US" sz="1200" kern="1200" baseline="-25000" dirty="0" err="1" smtClean="0">
                <a:solidFill>
                  <a:schemeClr val="tx1"/>
                </a:solidFill>
                <a:latin typeface="Times New Roman" charset="0"/>
                <a:ea typeface="+mn-ea"/>
                <a:cs typeface="+mn-cs"/>
              </a:rPr>
              <a:t>c</a:t>
            </a:r>
            <a:r>
              <a:rPr kumimoji="1" lang="en-US" sz="1200" kern="1200" dirty="0" smtClean="0">
                <a:solidFill>
                  <a:schemeClr val="tx1"/>
                </a:solidFill>
                <a:latin typeface="Times New Roman" charset="0"/>
                <a:ea typeface="+mn-ea"/>
                <a:cs typeface="+mn-cs"/>
              </a:rPr>
              <a:t> are calculated with the WATEQ4F program of Ball and Nordstrom </a:t>
            </a:r>
            <a:endParaRPr lang="en-US" dirty="0"/>
          </a:p>
        </p:txBody>
      </p:sp>
      <p:sp>
        <p:nvSpPr>
          <p:cNvPr id="4" name="Slide Number Placeholder 3"/>
          <p:cNvSpPr>
            <a:spLocks noGrp="1"/>
          </p:cNvSpPr>
          <p:nvPr>
            <p:ph type="sldNum" sz="quarter" idx="10"/>
          </p:nvPr>
        </p:nvSpPr>
        <p:spPr/>
        <p:txBody>
          <a:bodyPr/>
          <a:lstStyle/>
          <a:p>
            <a:pPr>
              <a:defRPr/>
            </a:pPr>
            <a:fld id="{A63A59F2-00D3-4E47-B0CC-82740884871B}" type="slidenum">
              <a:rPr lang="en-US" smtClean="0"/>
              <a:pPr>
                <a:defRPr/>
              </a:pPr>
              <a:t>5</a:t>
            </a:fld>
            <a:endParaRPr lang="en-US" dirty="0"/>
          </a:p>
        </p:txBody>
      </p:sp>
    </p:spTree>
    <p:extLst>
      <p:ext uri="{BB962C8B-B14F-4D97-AF65-F5344CB8AC3E}">
        <p14:creationId xmlns:p14="http://schemas.microsoft.com/office/powerpoint/2010/main" val="87492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noTextEdit="1"/>
          </p:cNvSpPr>
          <p:nvPr>
            <p:ph type="sldImg"/>
          </p:nvPr>
        </p:nvSpPr>
        <p:spPr>
          <a:ln/>
        </p:spPr>
      </p:sp>
      <p:sp>
        <p:nvSpPr>
          <p:cNvPr id="275458" name="Notes Placeholder 2"/>
          <p:cNvSpPr>
            <a:spLocks noGrp="1"/>
          </p:cNvSpPr>
          <p:nvPr>
            <p:ph type="body" idx="1"/>
          </p:nvPr>
        </p:nvSpPr>
        <p:spPr>
          <a:noFill/>
          <a:ln/>
        </p:spPr>
        <p:txBody>
          <a:bodyPr/>
          <a:lstStyle/>
          <a:p>
            <a:r>
              <a:rPr lang="en-US" dirty="0" smtClean="0">
                <a:latin typeface="Times New Roman" pitchFamily="18" charset="0"/>
              </a:rPr>
              <a:t>CaCO3 formation in supersaturated solution.  Left side is spontaneous precipitation at OMEGA Calcite &gt; 15.  Today I will discuss calcite formation on calcite seed crystals in a stable supersaturated solution (Omega =5).</a:t>
            </a:r>
          </a:p>
        </p:txBody>
      </p:sp>
      <p:sp>
        <p:nvSpPr>
          <p:cNvPr id="275459" name="Slide Number Placeholder 3"/>
          <p:cNvSpPr>
            <a:spLocks noGrp="1"/>
          </p:cNvSpPr>
          <p:nvPr>
            <p:ph type="sldNum" sz="quarter" idx="5"/>
          </p:nvPr>
        </p:nvSpPr>
        <p:spPr>
          <a:noFill/>
        </p:spPr>
        <p:txBody>
          <a:bodyPr/>
          <a:lstStyle/>
          <a:p>
            <a:fld id="{8F77BC37-DCFD-4EC1-B781-D0B64C7492B7}" type="slidenum">
              <a:rPr lang="en-US" smtClean="0">
                <a:latin typeface="Times New Roman" pitchFamily="18" charset="0"/>
              </a:rPr>
              <a:pPr/>
              <a:t>6</a:t>
            </a:fld>
            <a:endParaRPr lang="en-US" dirty="0" smtClean="0">
              <a:latin typeface="Times New Roman" pitchFamily="18" charset="0"/>
            </a:endParaRPr>
          </a:p>
        </p:txBody>
      </p:sp>
    </p:spTree>
    <p:extLst>
      <p:ext uri="{BB962C8B-B14F-4D97-AF65-F5344CB8AC3E}">
        <p14:creationId xmlns:p14="http://schemas.microsoft.com/office/powerpoint/2010/main" val="411881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p:spPr>
        <p:txBody>
          <a:bodyPr/>
          <a:lstStyle/>
          <a:p>
            <a:fld id="{B692C400-7A8A-4D47-91B2-75C3F1804621}" type="slidenum">
              <a:rPr lang="en-US" smtClean="0">
                <a:latin typeface="Times New Roman" pitchFamily="18" charset="0"/>
              </a:rPr>
              <a:pPr/>
              <a:t>7</a:t>
            </a:fld>
            <a:endParaRPr lang="en-US" dirty="0" smtClean="0">
              <a:latin typeface="Times New Roman" pitchFamily="18" charset="0"/>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r>
              <a:rPr lang="en-US" dirty="0" smtClean="0">
                <a:latin typeface="Times New Roman" pitchFamily="18" charset="0"/>
              </a:rPr>
              <a:t>Reliable, reproducible and quantitative method to measure calcium carbonate crystallization rates in laboratory solutions. </a:t>
            </a:r>
          </a:p>
          <a:p>
            <a:r>
              <a:rPr lang="en-US" dirty="0" smtClean="0">
                <a:latin typeface="Times New Roman" pitchFamily="18" charset="0"/>
              </a:rPr>
              <a:t>Growth creates acidity</a:t>
            </a:r>
          </a:p>
        </p:txBody>
      </p:sp>
    </p:spTree>
    <p:extLst>
      <p:ext uri="{BB962C8B-B14F-4D97-AF65-F5344CB8AC3E}">
        <p14:creationId xmlns:p14="http://schemas.microsoft.com/office/powerpoint/2010/main" val="202523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84E23D1B-21ED-4DDA-AAAD-CA3B6673ECB9}" type="slidenum">
              <a:rPr lang="en-US" smtClean="0">
                <a:latin typeface="Times New Roman" pitchFamily="18" charset="0"/>
              </a:rPr>
              <a:pPr/>
              <a:t>8</a:t>
            </a:fld>
            <a:endParaRPr lang="en-US" dirty="0" smtClean="0">
              <a:latin typeface="Times New Roman" pitchFamily="18" charset="0"/>
            </a:endParaRPr>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dirty="0" smtClean="0">
                <a:latin typeface="Times New Roman" pitchFamily="18" charset="0"/>
              </a:rPr>
              <a:t>Note primary rate data on chart recorder.  Most experiments used a computer interface to automatically record the data.  This system is now available commercially as a turn key operation.</a:t>
            </a:r>
          </a:p>
        </p:txBody>
      </p:sp>
    </p:spTree>
    <p:extLst>
      <p:ext uri="{BB962C8B-B14F-4D97-AF65-F5344CB8AC3E}">
        <p14:creationId xmlns:p14="http://schemas.microsoft.com/office/powerpoint/2010/main" val="236463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fld id="{4FC8C4A3-20AC-4FC9-8261-30C98CEFB888}" type="slidenum">
              <a:rPr lang="en-US" smtClean="0">
                <a:latin typeface="Times New Roman" pitchFamily="18" charset="0"/>
              </a:rPr>
              <a:pPr/>
              <a:t>9</a:t>
            </a:fld>
            <a:endParaRPr lang="en-US" dirty="0" smtClean="0">
              <a:latin typeface="Times New Roman" pitchFamily="18" charset="0"/>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charset="0"/>
                <a:ea typeface="+mn-ea"/>
                <a:cs typeface="+mn-cs"/>
              </a:rPr>
              <a:t>Growth-rate measurement solutions contain total calcium concentration of 0.0019 M, total carbonate concentration of 0.0019 M, pH ~ 8.5, ionic strength of 0.1 M maintained with potassium nitrate background electrolyte, carbon dioxide partial pressure of 10 </a:t>
            </a:r>
            <a:r>
              <a:rPr kumimoji="1" lang="en-US" sz="1200" kern="1200" baseline="30000" dirty="0" smtClean="0">
                <a:solidFill>
                  <a:schemeClr val="tx1"/>
                </a:solidFill>
                <a:latin typeface="Times New Roman" charset="0"/>
                <a:ea typeface="+mn-ea"/>
                <a:cs typeface="+mn-cs"/>
              </a:rPr>
              <a:t>-3.55</a:t>
            </a:r>
            <a:r>
              <a:rPr kumimoji="1" lang="en-US" sz="1200" kern="1200" dirty="0" smtClean="0">
                <a:solidFill>
                  <a:schemeClr val="tx1"/>
                </a:solidFill>
                <a:latin typeface="Times New Roman" charset="0"/>
                <a:ea typeface="+mn-ea"/>
                <a:cs typeface="+mn-cs"/>
              </a:rPr>
              <a:t> </a:t>
            </a:r>
            <a:r>
              <a:rPr kumimoji="1" lang="en-US" sz="1200" kern="1200" dirty="0" err="1" smtClean="0">
                <a:solidFill>
                  <a:schemeClr val="tx1"/>
                </a:solidFill>
                <a:latin typeface="Times New Roman" charset="0"/>
                <a:ea typeface="+mn-ea"/>
                <a:cs typeface="+mn-cs"/>
              </a:rPr>
              <a:t>atm</a:t>
            </a:r>
            <a:r>
              <a:rPr kumimoji="1" lang="en-US" sz="1200" kern="1200" dirty="0" smtClean="0">
                <a:solidFill>
                  <a:schemeClr val="tx1"/>
                </a:solidFill>
                <a:latin typeface="Times New Roman" charset="0"/>
                <a:ea typeface="+mn-ea"/>
                <a:cs typeface="+mn-cs"/>
              </a:rPr>
              <a:t>, and </a:t>
            </a:r>
            <a:r>
              <a:rPr kumimoji="1" lang="en-US" sz="1200" kern="1200" dirty="0" err="1" smtClean="0">
                <a:solidFill>
                  <a:schemeClr val="tx1"/>
                </a:solidFill>
                <a:latin typeface="Times New Roman" charset="0"/>
                <a:ea typeface="+mn-ea"/>
                <a:cs typeface="+mn-cs"/>
              </a:rPr>
              <a:t>Ω</a:t>
            </a:r>
            <a:r>
              <a:rPr kumimoji="1" lang="en-US" sz="1200" kern="1200" baseline="-25000" dirty="0" err="1" smtClean="0">
                <a:solidFill>
                  <a:schemeClr val="tx1"/>
                </a:solidFill>
                <a:latin typeface="Times New Roman" charset="0"/>
                <a:ea typeface="+mn-ea"/>
                <a:cs typeface="+mn-cs"/>
              </a:rPr>
              <a:t>c</a:t>
            </a:r>
            <a:r>
              <a:rPr kumimoji="1" lang="en-US" sz="1200" kern="1200" dirty="0" smtClean="0">
                <a:solidFill>
                  <a:schemeClr val="tx1"/>
                </a:solidFill>
                <a:latin typeface="Times New Roman" charset="0"/>
                <a:ea typeface="+mn-ea"/>
                <a:cs typeface="+mn-cs"/>
              </a:rPr>
              <a:t> of 4.5.  Aragonite </a:t>
            </a:r>
            <a:r>
              <a:rPr kumimoji="1" lang="en-US" sz="1200" kern="1200" dirty="0" err="1" smtClean="0">
                <a:solidFill>
                  <a:schemeClr val="tx1"/>
                </a:solidFill>
                <a:latin typeface="Times New Roman" charset="0"/>
                <a:ea typeface="+mn-ea"/>
                <a:cs typeface="+mn-cs"/>
              </a:rPr>
              <a:t>supersaturation</a:t>
            </a:r>
            <a:r>
              <a:rPr kumimoji="1" lang="en-US" sz="1200" kern="1200" dirty="0" smtClean="0">
                <a:solidFill>
                  <a:schemeClr val="tx1"/>
                </a:solidFill>
                <a:latin typeface="Times New Roman" charset="0"/>
                <a:ea typeface="+mn-ea"/>
                <a:cs typeface="+mn-cs"/>
              </a:rPr>
              <a:t> is 3.2, </a:t>
            </a:r>
            <a:r>
              <a:rPr kumimoji="1" lang="en-US" sz="1200" kern="1200" dirty="0" err="1" smtClean="0">
                <a:solidFill>
                  <a:schemeClr val="tx1"/>
                </a:solidFill>
                <a:latin typeface="Times New Roman" charset="0"/>
                <a:ea typeface="+mn-ea"/>
                <a:cs typeface="+mn-cs"/>
              </a:rPr>
              <a:t>vaterite</a:t>
            </a:r>
            <a:r>
              <a:rPr kumimoji="1" lang="en-US" sz="1200" kern="1200" dirty="0" smtClean="0">
                <a:solidFill>
                  <a:schemeClr val="tx1"/>
                </a:solidFill>
                <a:latin typeface="Times New Roman" charset="0"/>
                <a:ea typeface="+mn-ea"/>
                <a:cs typeface="+mn-cs"/>
              </a:rPr>
              <a:t> </a:t>
            </a:r>
            <a:r>
              <a:rPr kumimoji="1" lang="en-US" sz="1200" kern="1200" dirty="0" err="1" smtClean="0">
                <a:solidFill>
                  <a:schemeClr val="tx1"/>
                </a:solidFill>
                <a:latin typeface="Times New Roman" charset="0"/>
                <a:ea typeface="+mn-ea"/>
                <a:cs typeface="+mn-cs"/>
              </a:rPr>
              <a:t>supersaturation</a:t>
            </a:r>
            <a:r>
              <a:rPr kumimoji="1" lang="en-US" sz="1200" kern="1200" dirty="0" smtClean="0">
                <a:solidFill>
                  <a:schemeClr val="tx1"/>
                </a:solidFill>
                <a:latin typeface="Times New Roman" charset="0"/>
                <a:ea typeface="+mn-ea"/>
                <a:cs typeface="+mn-cs"/>
              </a:rPr>
              <a:t> is 1.2, and other calcium carbonate hydrated phases and an amorphous phase are </a:t>
            </a:r>
            <a:r>
              <a:rPr kumimoji="1" lang="en-US" sz="1200" kern="1200" dirty="0" err="1" smtClean="0">
                <a:solidFill>
                  <a:schemeClr val="tx1"/>
                </a:solidFill>
                <a:latin typeface="Times New Roman" charset="0"/>
                <a:ea typeface="+mn-ea"/>
                <a:cs typeface="+mn-cs"/>
              </a:rPr>
              <a:t>subsaturated</a:t>
            </a:r>
            <a:r>
              <a:rPr kumimoji="1" lang="en-US" sz="1200" kern="1200" dirty="0" smtClean="0">
                <a:solidFill>
                  <a:schemeClr val="tx1"/>
                </a:solidFill>
                <a:latin typeface="Times New Roman" charset="0"/>
                <a:ea typeface="+mn-ea"/>
                <a:cs typeface="+mn-cs"/>
              </a:rPr>
              <a:t> in the calcite seeded growth solution.  Reproducibility of the crystal growth rates among different experiments is satisfactory.  Mean calcite growth rate for two control experiments was 7.055±0.495 (6.6%) in units of moles of calcium carbonate formed per (square meter of seed surface area per minute), (mole/(m</a:t>
            </a:r>
            <a:r>
              <a:rPr kumimoji="1" lang="en-US" sz="1200" kern="1200" baseline="30000" dirty="0" smtClean="0">
                <a:solidFill>
                  <a:schemeClr val="tx1"/>
                </a:solidFill>
                <a:latin typeface="Times New Roman" charset="0"/>
                <a:ea typeface="+mn-ea"/>
                <a:cs typeface="+mn-cs"/>
              </a:rPr>
              <a:t>2</a:t>
            </a:r>
            <a:r>
              <a:rPr kumimoji="1" lang="en-US" sz="1200" kern="1200" dirty="0" smtClean="0">
                <a:solidFill>
                  <a:schemeClr val="tx1"/>
                </a:solidFill>
                <a:latin typeface="Times New Roman" charset="0"/>
                <a:ea typeface="+mn-ea"/>
                <a:cs typeface="+mn-cs"/>
              </a:rPr>
              <a:t>*min))</a:t>
            </a:r>
          </a:p>
          <a:p>
            <a:endParaRPr lang="en-US" dirty="0" smtClean="0">
              <a:latin typeface="Times New Roman" pitchFamily="18" charset="0"/>
            </a:endParaRPr>
          </a:p>
        </p:txBody>
      </p:sp>
    </p:spTree>
    <p:extLst>
      <p:ext uri="{BB962C8B-B14F-4D97-AF65-F5344CB8AC3E}">
        <p14:creationId xmlns:p14="http://schemas.microsoft.com/office/powerpoint/2010/main" val="119214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noTextEdit="1"/>
          </p:cNvSpPr>
          <p:nvPr>
            <p:ph type="sldImg"/>
          </p:nvPr>
        </p:nvSpPr>
        <p:spPr>
          <a:ln/>
        </p:spPr>
      </p:sp>
      <p:sp>
        <p:nvSpPr>
          <p:cNvPr id="307202" name="Notes Placeholder 2"/>
          <p:cNvSpPr>
            <a:spLocks noGrp="1"/>
          </p:cNvSpPr>
          <p:nvPr>
            <p:ph type="body" idx="1"/>
          </p:nvPr>
        </p:nvSpPr>
        <p:spPr>
          <a:noFill/>
          <a:ln/>
        </p:spPr>
        <p:txBody>
          <a:bodyPr/>
          <a:lstStyle/>
          <a:p>
            <a:r>
              <a:rPr lang="en-US" dirty="0" smtClean="0">
                <a:latin typeface="Times New Roman" pitchFamily="18" charset="0"/>
              </a:rPr>
              <a:t>Calcite growth site showing a CaCO3 hydrated ion pair being incorporated into the calcite crystal lattice by removal of waters of hydration.</a:t>
            </a:r>
          </a:p>
        </p:txBody>
      </p:sp>
      <p:sp>
        <p:nvSpPr>
          <p:cNvPr id="307203" name="Slide Number Placeholder 3"/>
          <p:cNvSpPr>
            <a:spLocks noGrp="1"/>
          </p:cNvSpPr>
          <p:nvPr>
            <p:ph type="sldNum" sz="quarter" idx="5"/>
          </p:nvPr>
        </p:nvSpPr>
        <p:spPr>
          <a:noFill/>
        </p:spPr>
        <p:txBody>
          <a:bodyPr/>
          <a:lstStyle/>
          <a:p>
            <a:fld id="{71DE6915-5D6A-4200-8AD5-02A4AE8ADF38}" type="slidenum">
              <a:rPr lang="en-US" smtClean="0">
                <a:latin typeface="Times New Roman" pitchFamily="18" charset="0"/>
              </a:rPr>
              <a:pPr/>
              <a:t>11</a:t>
            </a:fld>
            <a:endParaRPr lang="en-US" dirty="0" smtClean="0">
              <a:latin typeface="Times New Roman" pitchFamily="18" charset="0"/>
            </a:endParaRPr>
          </a:p>
        </p:txBody>
      </p:sp>
    </p:spTree>
    <p:extLst>
      <p:ext uri="{BB962C8B-B14F-4D97-AF65-F5344CB8AC3E}">
        <p14:creationId xmlns:p14="http://schemas.microsoft.com/office/powerpoint/2010/main" val="147477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noTextEdit="1"/>
          </p:cNvSpPr>
          <p:nvPr>
            <p:ph type="sldImg"/>
          </p:nvPr>
        </p:nvSpPr>
        <p:spPr>
          <a:ln/>
        </p:spPr>
      </p:sp>
      <p:sp>
        <p:nvSpPr>
          <p:cNvPr id="313346" name="Notes Placeholder 2"/>
          <p:cNvSpPr>
            <a:spLocks noGrp="1"/>
          </p:cNvSpPr>
          <p:nvPr>
            <p:ph type="body" idx="1"/>
          </p:nvPr>
        </p:nvSpPr>
        <p:spPr>
          <a:noFill/>
          <a:ln/>
        </p:spPr>
        <p:txBody>
          <a:bodyPr/>
          <a:lstStyle/>
          <a:p>
            <a:r>
              <a:rPr lang="en-US" dirty="0" smtClean="0">
                <a:latin typeface="Times New Roman" pitchFamily="18" charset="0"/>
              </a:rPr>
              <a:t>Magnesium ion (smaller bare ion radius greater hydration and slower dehydration rates) blocking a growth site on the calcite seed crystal surface.</a:t>
            </a:r>
          </a:p>
        </p:txBody>
      </p:sp>
      <p:sp>
        <p:nvSpPr>
          <p:cNvPr id="313347" name="Slide Number Placeholder 3"/>
          <p:cNvSpPr>
            <a:spLocks noGrp="1"/>
          </p:cNvSpPr>
          <p:nvPr>
            <p:ph type="sldNum" sz="quarter" idx="5"/>
          </p:nvPr>
        </p:nvSpPr>
        <p:spPr>
          <a:noFill/>
        </p:spPr>
        <p:txBody>
          <a:bodyPr/>
          <a:lstStyle/>
          <a:p>
            <a:fld id="{971E03DB-01EE-48BA-A6C2-5B9CAF95E064}" type="slidenum">
              <a:rPr lang="en-US" smtClean="0">
                <a:latin typeface="Times New Roman" pitchFamily="18" charset="0"/>
              </a:rPr>
              <a:pPr/>
              <a:t>12</a:t>
            </a:fld>
            <a:endParaRPr lang="en-US" dirty="0" smtClean="0">
              <a:latin typeface="Times New Roman" pitchFamily="18" charset="0"/>
            </a:endParaRPr>
          </a:p>
        </p:txBody>
      </p:sp>
    </p:spTree>
    <p:extLst>
      <p:ext uri="{BB962C8B-B14F-4D97-AF65-F5344CB8AC3E}">
        <p14:creationId xmlns:p14="http://schemas.microsoft.com/office/powerpoint/2010/main" val="60118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noTextEdit="1"/>
          </p:cNvSpPr>
          <p:nvPr>
            <p:ph type="sldImg"/>
          </p:nvPr>
        </p:nvSpPr>
        <p:spPr>
          <a:ln/>
        </p:spPr>
      </p:sp>
      <p:sp>
        <p:nvSpPr>
          <p:cNvPr id="311298" name="Notes Placeholder 2"/>
          <p:cNvSpPr>
            <a:spLocks noGrp="1"/>
          </p:cNvSpPr>
          <p:nvPr>
            <p:ph type="body" idx="1"/>
          </p:nvPr>
        </p:nvSpPr>
        <p:spPr>
          <a:noFill/>
          <a:ln/>
        </p:spPr>
        <p:txBody>
          <a:bodyPr/>
          <a:lstStyle/>
          <a:p>
            <a:r>
              <a:rPr lang="en-US" dirty="0" smtClean="0">
                <a:latin typeface="Times New Roman" pitchFamily="18" charset="0"/>
              </a:rPr>
              <a:t>Linear agreement of magnesium ion inhibition of calcite growth following the Langmuir function.</a:t>
            </a:r>
          </a:p>
        </p:txBody>
      </p:sp>
      <p:sp>
        <p:nvSpPr>
          <p:cNvPr id="311299" name="Slide Number Placeholder 3"/>
          <p:cNvSpPr>
            <a:spLocks noGrp="1"/>
          </p:cNvSpPr>
          <p:nvPr>
            <p:ph type="sldNum" sz="quarter" idx="5"/>
          </p:nvPr>
        </p:nvSpPr>
        <p:spPr>
          <a:noFill/>
        </p:spPr>
        <p:txBody>
          <a:bodyPr/>
          <a:lstStyle/>
          <a:p>
            <a:fld id="{4CEEB42A-F78D-410F-A8CD-BA9D80ADB6B1}" type="slidenum">
              <a:rPr lang="en-US" smtClean="0">
                <a:latin typeface="Times New Roman" pitchFamily="18" charset="0"/>
              </a:rPr>
              <a:pPr/>
              <a:t>13</a:t>
            </a:fld>
            <a:endParaRPr lang="en-US" dirty="0" smtClean="0">
              <a:latin typeface="Times New Roman" pitchFamily="18" charset="0"/>
            </a:endParaRPr>
          </a:p>
        </p:txBody>
      </p:sp>
    </p:spTree>
    <p:extLst>
      <p:ext uri="{BB962C8B-B14F-4D97-AF65-F5344CB8AC3E}">
        <p14:creationId xmlns:p14="http://schemas.microsoft.com/office/powerpoint/2010/main" val="184927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B19A688E-3632-4A3F-BD73-D391D80D328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73AB1F5-0092-4149-BED8-B6138810953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341CC0-D2E6-470E-8FDE-7C724EC96FE7}"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F041A1-0109-4623-B5EB-905BE7D8310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8C29422-9145-4362-A8C9-209A2BC043C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314351E-F865-48AB-A52E-66A8371A7219}"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2A32325-31DA-4E9D-AA5F-BC2274EF0B5A}"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625A093-FE30-4719-91E5-01C68DF48B5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3C91237-2DE4-49EC-AE9C-C42A4AFFF14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15E821E-8341-4625-986E-C08CE3FF7C6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1469EE8-1A52-4066-BC25-A6F079A5F916}"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BC92EF6-2443-44D4-8BA6-BC559F3B83E9}"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4.png"/><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25" y="990600"/>
            <a:ext cx="8505937" cy="496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918" y="6248400"/>
            <a:ext cx="3409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749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8701" y="2197187"/>
            <a:ext cx="16664455" cy="5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nvGraphicFramePr>
        <p:xfrm>
          <a:off x="-78212" y="-311991"/>
          <a:ext cx="9831812" cy="6941391"/>
        </p:xfrm>
        <a:graphic>
          <a:graphicData uri="http://schemas.openxmlformats.org/presentationml/2006/ole">
            <mc:AlternateContent xmlns:mc="http://schemas.openxmlformats.org/markup-compatibility/2006">
              <mc:Choice xmlns:v="urn:schemas-microsoft-com:vml" Requires="v">
                <p:oleObj spid="_x0000_s248846" r:id="rId3" imgW="4276954" imgH="3022397" progId="Origin50.Graph">
                  <p:embed/>
                </p:oleObj>
              </mc:Choice>
              <mc:Fallback>
                <p:oleObj r:id="rId3" imgW="4276954" imgH="3022397"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2" y="-311991"/>
                        <a:ext cx="9831812" cy="6941391"/>
                      </a:xfrm>
                      <a:prstGeom prst="rect">
                        <a:avLst/>
                      </a:prstGeom>
                      <a:noFill/>
                    </p:spPr>
                  </p:pic>
                </p:oleObj>
              </mc:Fallback>
            </mc:AlternateContent>
          </a:graphicData>
        </a:graphic>
      </p:graphicFrame>
    </p:spTree>
    <p:extLst>
      <p:ext uri="{BB962C8B-B14F-4D97-AF65-F5344CB8AC3E}">
        <p14:creationId xmlns:p14="http://schemas.microsoft.com/office/powerpoint/2010/main" val="297429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pic>
        <p:nvPicPr>
          <p:cNvPr id="306178" name="Picture 2" descr="C:\Documents and Settings\mmreddy.GS\My Documents\My Pictures\Slides\11 low res Ca on caco3 surface.JPG"/>
          <p:cNvPicPr>
            <a:picLocks noGrp="1" noChangeAspect="1" noChangeArrowheads="1"/>
          </p:cNvPicPr>
          <p:nvPr>
            <p:ph idx="1"/>
          </p:nvPr>
        </p:nvPicPr>
        <p:blipFill>
          <a:blip r:embed="rId3" cstate="print"/>
          <a:srcRect/>
          <a:stretch>
            <a:fillRect/>
          </a:stretch>
        </p:blipFill>
        <p:spPr>
          <a:xfrm>
            <a:off x="-152400" y="57150"/>
            <a:ext cx="9525000" cy="6751638"/>
          </a:xfrm>
        </p:spPr>
      </p:pic>
      <p:sp>
        <p:nvSpPr>
          <p:cNvPr id="306179" name="Text Box 4"/>
          <p:cNvSpPr txBox="1">
            <a:spLocks noChangeArrowheads="1"/>
          </p:cNvSpPr>
          <p:nvPr/>
        </p:nvSpPr>
        <p:spPr bwMode="auto">
          <a:xfrm>
            <a:off x="-152400" y="273050"/>
            <a:ext cx="9525000" cy="584775"/>
          </a:xfrm>
          <a:prstGeom prst="rect">
            <a:avLst/>
          </a:prstGeom>
          <a:noFill/>
          <a:ln w="9525">
            <a:noFill/>
            <a:miter lim="800000"/>
            <a:headEnd/>
            <a:tailEnd/>
          </a:ln>
        </p:spPr>
        <p:txBody>
          <a:bodyPr wrap="square">
            <a:spAutoFit/>
          </a:bodyPr>
          <a:lstStyle/>
          <a:p>
            <a:pPr algn="ctr"/>
            <a:r>
              <a:rPr lang="en-US" sz="3200" dirty="0">
                <a:solidFill>
                  <a:schemeClr val="tx1"/>
                </a:solidFill>
                <a:latin typeface="Comic Sans MS" pitchFamily="66" charset="0"/>
              </a:rPr>
              <a:t>CaCO</a:t>
            </a:r>
            <a:r>
              <a:rPr lang="en-US" sz="3200" baseline="-25000" dirty="0">
                <a:solidFill>
                  <a:schemeClr val="tx1"/>
                </a:solidFill>
                <a:latin typeface="Comic Sans MS" pitchFamily="66" charset="0"/>
              </a:rPr>
              <a:t>3</a:t>
            </a:r>
            <a:r>
              <a:rPr lang="en-US" sz="3200" dirty="0">
                <a:solidFill>
                  <a:schemeClr val="tx1"/>
                </a:solidFill>
                <a:latin typeface="Comic Sans MS" pitchFamily="66" charset="0"/>
              </a:rPr>
              <a:t> growth units incorporate at kink sites</a:t>
            </a:r>
          </a:p>
        </p:txBody>
      </p:sp>
    </p:spTree>
    <p:extLst>
      <p:ext uri="{BB962C8B-B14F-4D97-AF65-F5344CB8AC3E}">
        <p14:creationId xmlns:p14="http://schemas.microsoft.com/office/powerpoint/2010/main" val="21603762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pic>
        <p:nvPicPr>
          <p:cNvPr id="312322" name="Picture 2" descr="C:\Documents and Settings\mmreddy.GS\My Documents\My Pictures\Slides\9 Mg on calcite surf.JPG"/>
          <p:cNvPicPr>
            <a:picLocks noGrp="1" noChangeAspect="1" noChangeArrowheads="1"/>
          </p:cNvPicPr>
          <p:nvPr>
            <p:ph idx="1"/>
          </p:nvPr>
        </p:nvPicPr>
        <p:blipFill>
          <a:blip r:embed="rId3" cstate="print"/>
          <a:srcRect/>
          <a:stretch>
            <a:fillRect/>
          </a:stretch>
        </p:blipFill>
        <p:spPr>
          <a:xfrm>
            <a:off x="-228600" y="0"/>
            <a:ext cx="9525000" cy="6751638"/>
          </a:xfrm>
        </p:spPr>
      </p:pic>
      <p:sp>
        <p:nvSpPr>
          <p:cNvPr id="312323" name="Text Box 4"/>
          <p:cNvSpPr txBox="1">
            <a:spLocks noChangeArrowheads="1"/>
          </p:cNvSpPr>
          <p:nvPr/>
        </p:nvSpPr>
        <p:spPr bwMode="auto">
          <a:xfrm>
            <a:off x="-152400" y="319088"/>
            <a:ext cx="9448800" cy="584775"/>
          </a:xfrm>
          <a:prstGeom prst="rect">
            <a:avLst/>
          </a:prstGeom>
          <a:noFill/>
          <a:ln w="9525">
            <a:noFill/>
            <a:miter lim="800000"/>
            <a:headEnd/>
            <a:tailEnd/>
          </a:ln>
        </p:spPr>
        <p:txBody>
          <a:bodyPr wrap="square">
            <a:spAutoFit/>
          </a:bodyPr>
          <a:lstStyle/>
          <a:p>
            <a:pPr algn="ctr"/>
            <a:r>
              <a:rPr lang="en-US" sz="3200" dirty="0" smtClean="0">
                <a:solidFill>
                  <a:schemeClr val="tx1"/>
                </a:solidFill>
                <a:latin typeface="Comic Sans MS" pitchFamily="66" charset="0"/>
              </a:rPr>
              <a:t>Mg higher </a:t>
            </a:r>
            <a:r>
              <a:rPr lang="en-US" sz="3200" dirty="0">
                <a:solidFill>
                  <a:schemeClr val="tx1"/>
                </a:solidFill>
                <a:latin typeface="Comic Sans MS" pitchFamily="66" charset="0"/>
              </a:rPr>
              <a:t>dehydration energy </a:t>
            </a:r>
            <a:r>
              <a:rPr lang="en-US" sz="3200" dirty="0" smtClean="0">
                <a:solidFill>
                  <a:schemeClr val="tx1"/>
                </a:solidFill>
                <a:latin typeface="Comic Sans MS" pitchFamily="66" charset="0"/>
              </a:rPr>
              <a:t>reduces rate</a:t>
            </a:r>
            <a:endParaRPr lang="en-US" sz="3200" dirty="0">
              <a:solidFill>
                <a:schemeClr val="tx1"/>
              </a:solidFill>
              <a:latin typeface="Comic Sans MS" pitchFamily="66" charset="0"/>
            </a:endParaRPr>
          </a:p>
        </p:txBody>
      </p:sp>
    </p:spTree>
    <p:extLst>
      <p:ext uri="{BB962C8B-B14F-4D97-AF65-F5344CB8AC3E}">
        <p14:creationId xmlns:p14="http://schemas.microsoft.com/office/powerpoint/2010/main" val="246775095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pic>
        <p:nvPicPr>
          <p:cNvPr id="310274" name="Picture 2" descr="C:\Documents and Settings\mmreddy.GS\My Documents\My Pictures\Slides\22 low res mg caco3 langmuir plot.JPG"/>
          <p:cNvPicPr>
            <a:picLocks noGrp="1" noChangeAspect="1" noChangeArrowheads="1"/>
          </p:cNvPicPr>
          <p:nvPr>
            <p:ph idx="1"/>
          </p:nvPr>
        </p:nvPicPr>
        <p:blipFill>
          <a:blip r:embed="rId3" cstate="print"/>
          <a:srcRect/>
          <a:stretch>
            <a:fillRect/>
          </a:stretch>
        </p:blipFill>
        <p:spPr>
          <a:xfrm>
            <a:off x="228600" y="304800"/>
            <a:ext cx="8534400" cy="6096000"/>
          </a:xfrm>
        </p:spPr>
      </p:pic>
      <p:sp>
        <p:nvSpPr>
          <p:cNvPr id="310275" name="Text Box 4"/>
          <p:cNvSpPr txBox="1">
            <a:spLocks noChangeArrowheads="1"/>
          </p:cNvSpPr>
          <p:nvPr/>
        </p:nvSpPr>
        <p:spPr bwMode="auto">
          <a:xfrm>
            <a:off x="4267200" y="3962400"/>
            <a:ext cx="4114800" cy="946150"/>
          </a:xfrm>
          <a:prstGeom prst="rect">
            <a:avLst/>
          </a:prstGeom>
          <a:noFill/>
          <a:ln w="9525">
            <a:noFill/>
            <a:miter lim="800000"/>
            <a:headEnd/>
            <a:tailEnd/>
          </a:ln>
        </p:spPr>
        <p:txBody>
          <a:bodyPr>
            <a:spAutoFit/>
          </a:bodyPr>
          <a:lstStyle/>
          <a:p>
            <a:pPr algn="ctr"/>
            <a:r>
              <a:rPr lang="en-US" sz="2800" b="1" dirty="0">
                <a:solidFill>
                  <a:schemeClr val="tx1"/>
                </a:solidFill>
                <a:latin typeface="Comic Sans MS" pitchFamily="66" charset="0"/>
              </a:rPr>
              <a:t>Follows Langmuir adsorption model</a:t>
            </a:r>
          </a:p>
        </p:txBody>
      </p:sp>
    </p:spTree>
    <p:extLst>
      <p:ext uri="{BB962C8B-B14F-4D97-AF65-F5344CB8AC3E}">
        <p14:creationId xmlns:p14="http://schemas.microsoft.com/office/powerpoint/2010/main" val="22785836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dirty="0" smtClean="0">
                <a:ln>
                  <a:noFill/>
                </a:ln>
                <a:solidFill>
                  <a:schemeClr val="tx1"/>
                </a:solidFill>
                <a:effectLst>
                  <a:outerShdw blurRad="38100" dist="38100" dir="2700000" algn="tl">
                    <a:srgbClr val="69676D"/>
                  </a:outerShdw>
                </a:effectLst>
              </a:rPr>
              <a:t>Langmuir Adsorption Model</a:t>
            </a:r>
          </a:p>
        </p:txBody>
      </p:sp>
      <p:sp>
        <p:nvSpPr>
          <p:cNvPr id="308228" name="Text Box 4"/>
          <p:cNvSpPr txBox="1">
            <a:spLocks noChangeArrowheads="1"/>
          </p:cNvSpPr>
          <p:nvPr/>
        </p:nvSpPr>
        <p:spPr bwMode="auto">
          <a:xfrm>
            <a:off x="457200" y="1870075"/>
            <a:ext cx="8229600" cy="769441"/>
          </a:xfrm>
          <a:prstGeom prst="rect">
            <a:avLst/>
          </a:prstGeom>
          <a:noFill/>
          <a:ln w="9525">
            <a:noFill/>
            <a:miter lim="800000"/>
            <a:headEnd/>
            <a:tailEnd/>
          </a:ln>
          <a:effectLst/>
        </p:spPr>
        <p:txBody>
          <a:bodyPr wrap="square">
            <a:spAutoFit/>
          </a:bodyPr>
          <a:lstStyle/>
          <a:p>
            <a:r>
              <a:rPr lang="en-US" sz="4400" dirty="0">
                <a:solidFill>
                  <a:schemeClr val="tx1"/>
                </a:solidFill>
                <a:latin typeface="Comic Sans MS" pitchFamily="66" charset="0"/>
              </a:rPr>
              <a:t>R</a:t>
            </a:r>
            <a:r>
              <a:rPr lang="en-US" sz="4400" baseline="-25000" dirty="0" smtClean="0">
                <a:solidFill>
                  <a:schemeClr val="tx1"/>
                </a:solidFill>
                <a:latin typeface="Comic Sans MS" pitchFamily="66" charset="0"/>
              </a:rPr>
              <a:t>o</a:t>
            </a:r>
            <a:r>
              <a:rPr lang="en-US" sz="4400" dirty="0" smtClean="0">
                <a:solidFill>
                  <a:schemeClr val="tx1"/>
                </a:solidFill>
                <a:latin typeface="Comic Sans MS" pitchFamily="66" charset="0"/>
              </a:rPr>
              <a:t>/(R</a:t>
            </a:r>
            <a:r>
              <a:rPr lang="en-US" sz="4400" baseline="-25000" dirty="0" smtClean="0">
                <a:solidFill>
                  <a:schemeClr val="tx1"/>
                </a:solidFill>
                <a:latin typeface="Comic Sans MS" pitchFamily="66" charset="0"/>
              </a:rPr>
              <a:t>o</a:t>
            </a:r>
            <a:r>
              <a:rPr lang="en-US" sz="4400" dirty="0" smtClean="0">
                <a:solidFill>
                  <a:schemeClr val="tx1"/>
                </a:solidFill>
                <a:latin typeface="Comic Sans MS" pitchFamily="66" charset="0"/>
              </a:rPr>
              <a:t>-R) = 1 </a:t>
            </a:r>
            <a:r>
              <a:rPr lang="en-US" sz="4400" dirty="0">
                <a:solidFill>
                  <a:schemeClr val="tx1"/>
                </a:solidFill>
                <a:latin typeface="Comic Sans MS" pitchFamily="66" charset="0"/>
              </a:rPr>
              <a:t>+ k</a:t>
            </a:r>
            <a:r>
              <a:rPr lang="en-US" sz="4400" baseline="-25000" dirty="0">
                <a:solidFill>
                  <a:schemeClr val="tx1"/>
                </a:solidFill>
                <a:latin typeface="Comic Sans MS" pitchFamily="66" charset="0"/>
              </a:rPr>
              <a:t>2</a:t>
            </a:r>
            <a:r>
              <a:rPr lang="en-US" sz="4400" dirty="0">
                <a:solidFill>
                  <a:schemeClr val="tx1"/>
                </a:solidFill>
                <a:latin typeface="Comic Sans MS" pitchFamily="66" charset="0"/>
              </a:rPr>
              <a:t>/(k</a:t>
            </a:r>
            <a:r>
              <a:rPr lang="en-US" sz="4400" baseline="-25000" dirty="0">
                <a:solidFill>
                  <a:schemeClr val="tx1"/>
                </a:solidFill>
                <a:latin typeface="Comic Sans MS" pitchFamily="66" charset="0"/>
              </a:rPr>
              <a:t>1</a:t>
            </a:r>
            <a:r>
              <a:rPr lang="en-US" sz="4400" dirty="0">
                <a:solidFill>
                  <a:schemeClr val="tx1"/>
                </a:solidFill>
                <a:latin typeface="Comic Sans MS" pitchFamily="66" charset="0"/>
              </a:rPr>
              <a:t> </a:t>
            </a:r>
            <a:r>
              <a:rPr lang="en-US" sz="4400" dirty="0" smtClean="0">
                <a:solidFill>
                  <a:schemeClr val="tx1"/>
                </a:solidFill>
                <a:latin typeface="Comic Sans MS" pitchFamily="66" charset="0"/>
              </a:rPr>
              <a:t>C</a:t>
            </a:r>
            <a:r>
              <a:rPr lang="en-US" sz="4400" baseline="-25000" dirty="0" smtClean="0">
                <a:solidFill>
                  <a:schemeClr val="tx1"/>
                </a:solidFill>
                <a:latin typeface="Comic Sans MS" pitchFamily="66" charset="0"/>
              </a:rPr>
              <a:t>CPETCA</a:t>
            </a:r>
            <a:r>
              <a:rPr lang="en-US" sz="4400" dirty="0" smtClean="0">
                <a:solidFill>
                  <a:schemeClr val="tx1"/>
                </a:solidFill>
                <a:latin typeface="Comic Sans MS" pitchFamily="66" charset="0"/>
              </a:rPr>
              <a:t>)</a:t>
            </a:r>
            <a:endParaRPr lang="en-US" sz="4400" dirty="0">
              <a:solidFill>
                <a:schemeClr val="tx1"/>
              </a:solidFill>
              <a:latin typeface="Comic Sans MS" pitchFamily="66" charset="0"/>
            </a:endParaRPr>
          </a:p>
        </p:txBody>
      </p:sp>
      <p:sp>
        <p:nvSpPr>
          <p:cNvPr id="308230" name="Text Box 6"/>
          <p:cNvSpPr txBox="1">
            <a:spLocks noChangeArrowheads="1"/>
          </p:cNvSpPr>
          <p:nvPr/>
        </p:nvSpPr>
        <p:spPr bwMode="auto">
          <a:xfrm>
            <a:off x="822325" y="3394075"/>
            <a:ext cx="4206875" cy="457200"/>
          </a:xfrm>
          <a:prstGeom prst="rect">
            <a:avLst/>
          </a:prstGeom>
          <a:noFill/>
          <a:ln w="9525">
            <a:noFill/>
            <a:miter lim="800000"/>
            <a:headEnd/>
            <a:tailEnd/>
          </a:ln>
          <a:effectLst/>
        </p:spPr>
        <p:txBody>
          <a:bodyPr>
            <a:spAutoFit/>
          </a:bodyPr>
          <a:lstStyle/>
          <a:p>
            <a:endParaRPr lang="en-US" dirty="0">
              <a:solidFill>
                <a:schemeClr val="tx1"/>
              </a:solidFill>
            </a:endParaRPr>
          </a:p>
        </p:txBody>
      </p:sp>
      <p:sp>
        <p:nvSpPr>
          <p:cNvPr id="308231" name="Text Box 7"/>
          <p:cNvSpPr txBox="1">
            <a:spLocks noChangeArrowheads="1"/>
          </p:cNvSpPr>
          <p:nvPr/>
        </p:nvSpPr>
        <p:spPr bwMode="auto">
          <a:xfrm>
            <a:off x="152400" y="3317875"/>
            <a:ext cx="8991600" cy="584775"/>
          </a:xfrm>
          <a:prstGeom prst="rect">
            <a:avLst/>
          </a:prstGeom>
          <a:noFill/>
          <a:ln w="9525">
            <a:noFill/>
            <a:miter lim="800000"/>
            <a:headEnd/>
            <a:tailEnd/>
          </a:ln>
          <a:effectLst/>
        </p:spPr>
        <p:txBody>
          <a:bodyPr>
            <a:spAutoFit/>
          </a:bodyPr>
          <a:lstStyle/>
          <a:p>
            <a:r>
              <a:rPr lang="en-US" sz="3200" dirty="0">
                <a:solidFill>
                  <a:schemeClr val="tx1"/>
                </a:solidFill>
                <a:latin typeface="Comic Sans MS" pitchFamily="66" charset="0"/>
              </a:rPr>
              <a:t>R</a:t>
            </a:r>
            <a:r>
              <a:rPr lang="en-US" sz="3200" baseline="-25000" dirty="0" smtClean="0">
                <a:solidFill>
                  <a:schemeClr val="tx1"/>
                </a:solidFill>
                <a:latin typeface="Comic Sans MS" pitchFamily="66" charset="0"/>
              </a:rPr>
              <a:t>0</a:t>
            </a:r>
            <a:r>
              <a:rPr lang="en-US" sz="3200" dirty="0" smtClean="0">
                <a:solidFill>
                  <a:schemeClr val="tx1"/>
                </a:solidFill>
                <a:latin typeface="Comic Sans MS" pitchFamily="66" charset="0"/>
              </a:rPr>
              <a:t> – calcite growth </a:t>
            </a:r>
            <a:r>
              <a:rPr lang="en-US" sz="3200" dirty="0">
                <a:solidFill>
                  <a:schemeClr val="tx1"/>
                </a:solidFill>
                <a:latin typeface="Comic Sans MS" pitchFamily="66" charset="0"/>
              </a:rPr>
              <a:t>rate </a:t>
            </a:r>
            <a:r>
              <a:rPr lang="en-US" sz="3200" dirty="0" smtClean="0">
                <a:solidFill>
                  <a:schemeClr val="tx1"/>
                </a:solidFill>
                <a:latin typeface="Comic Sans MS" pitchFamily="66" charset="0"/>
              </a:rPr>
              <a:t>in </a:t>
            </a:r>
            <a:r>
              <a:rPr lang="en-US" sz="3200" dirty="0">
                <a:solidFill>
                  <a:schemeClr val="tx1"/>
                </a:solidFill>
                <a:latin typeface="Comic Sans MS" pitchFamily="66" charset="0"/>
              </a:rPr>
              <a:t>pure solution</a:t>
            </a:r>
          </a:p>
        </p:txBody>
      </p:sp>
      <p:sp>
        <p:nvSpPr>
          <p:cNvPr id="308232" name="Text Box 8"/>
          <p:cNvSpPr txBox="1">
            <a:spLocks noChangeArrowheads="1"/>
          </p:cNvSpPr>
          <p:nvPr/>
        </p:nvSpPr>
        <p:spPr bwMode="auto">
          <a:xfrm>
            <a:off x="0" y="4724400"/>
            <a:ext cx="9144000" cy="1200329"/>
          </a:xfrm>
          <a:prstGeom prst="rect">
            <a:avLst/>
          </a:prstGeom>
          <a:noFill/>
          <a:ln w="9525">
            <a:noFill/>
            <a:miter lim="800000"/>
            <a:headEnd/>
            <a:tailEnd/>
          </a:ln>
          <a:effectLst/>
        </p:spPr>
        <p:txBody>
          <a:bodyPr>
            <a:spAutoFit/>
          </a:bodyPr>
          <a:lstStyle/>
          <a:p>
            <a:pPr>
              <a:spcBef>
                <a:spcPct val="50000"/>
              </a:spcBef>
            </a:pPr>
            <a:r>
              <a:rPr lang="en-US" sz="3600" dirty="0">
                <a:solidFill>
                  <a:schemeClr val="tx1"/>
                </a:solidFill>
                <a:latin typeface="Comic Sans MS" pitchFamily="66" charset="0"/>
              </a:rPr>
              <a:t>k</a:t>
            </a:r>
            <a:r>
              <a:rPr lang="en-US" sz="3600" baseline="-25000" dirty="0">
                <a:solidFill>
                  <a:schemeClr val="tx1"/>
                </a:solidFill>
                <a:latin typeface="Comic Sans MS" pitchFamily="66" charset="0"/>
              </a:rPr>
              <a:t>1</a:t>
            </a:r>
            <a:r>
              <a:rPr lang="en-US" sz="3600" dirty="0">
                <a:solidFill>
                  <a:schemeClr val="tx1"/>
                </a:solidFill>
                <a:latin typeface="Comic Sans MS" pitchFamily="66" charset="0"/>
              </a:rPr>
              <a:t>, k</a:t>
            </a:r>
            <a:r>
              <a:rPr lang="en-US" sz="3600" baseline="-25000" dirty="0">
                <a:solidFill>
                  <a:schemeClr val="tx1"/>
                </a:solidFill>
                <a:latin typeface="Comic Sans MS" pitchFamily="66" charset="0"/>
              </a:rPr>
              <a:t>2</a:t>
            </a:r>
            <a:r>
              <a:rPr lang="en-US" sz="3600" dirty="0">
                <a:solidFill>
                  <a:schemeClr val="tx1"/>
                </a:solidFill>
                <a:latin typeface="Comic Sans MS" pitchFamily="66" charset="0"/>
              </a:rPr>
              <a:t> – </a:t>
            </a:r>
            <a:r>
              <a:rPr lang="en-US" sz="3600" dirty="0" smtClean="0">
                <a:solidFill>
                  <a:schemeClr val="tx1"/>
                </a:solidFill>
                <a:latin typeface="Comic Sans MS" pitchFamily="66" charset="0"/>
              </a:rPr>
              <a:t>CPETCA adsorption/desorption 		rates </a:t>
            </a:r>
            <a:r>
              <a:rPr lang="en-US" dirty="0" smtClean="0">
                <a:solidFill>
                  <a:schemeClr val="tx1"/>
                </a:solidFill>
                <a:latin typeface="Comic Sans MS" pitchFamily="66" charset="0"/>
              </a:rPr>
              <a:t>  </a:t>
            </a:r>
            <a:endParaRPr lang="en-US" dirty="0">
              <a:solidFill>
                <a:schemeClr val="tx1"/>
              </a:solidFill>
              <a:latin typeface="Comic Sans MS" pitchFamily="66" charset="0"/>
            </a:endParaRPr>
          </a:p>
        </p:txBody>
      </p:sp>
    </p:spTree>
    <p:extLst>
      <p:ext uri="{BB962C8B-B14F-4D97-AF65-F5344CB8AC3E}">
        <p14:creationId xmlns:p14="http://schemas.microsoft.com/office/powerpoint/2010/main" val="258559981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
            <a:ext cx="135225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nvGraphicFramePr>
        <p:xfrm>
          <a:off x="0" y="0"/>
          <a:ext cx="9497837" cy="6705600"/>
        </p:xfrm>
        <a:graphic>
          <a:graphicData uri="http://schemas.openxmlformats.org/presentationml/2006/ole">
            <mc:AlternateContent xmlns:mc="http://schemas.openxmlformats.org/markup-compatibility/2006">
              <mc:Choice xmlns:v="urn:schemas-microsoft-com:vml" Requires="v">
                <p:oleObj spid="_x0000_s249870" r:id="rId3" imgW="4276954" imgH="3022397" progId="Origin50.Graph">
                  <p:embed/>
                </p:oleObj>
              </mc:Choice>
              <mc:Fallback>
                <p:oleObj r:id="rId3" imgW="4276954" imgH="3022397"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97837" cy="6705600"/>
                      </a:xfrm>
                      <a:prstGeom prst="rect">
                        <a:avLst/>
                      </a:prstGeom>
                      <a:noFill/>
                    </p:spPr>
                  </p:pic>
                </p:oleObj>
              </mc:Fallback>
            </mc:AlternateContent>
          </a:graphicData>
        </a:graphic>
      </p:graphicFrame>
    </p:spTree>
    <p:extLst>
      <p:ext uri="{BB962C8B-B14F-4D97-AF65-F5344CB8AC3E}">
        <p14:creationId xmlns:p14="http://schemas.microsoft.com/office/powerpoint/2010/main" val="2900821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latin typeface="Comic Sans MS" pitchFamily="66" charset="0"/>
              </a:rPr>
              <a:t>Results:</a:t>
            </a:r>
            <a:br>
              <a:rPr lang="en-US" dirty="0">
                <a:latin typeface="Comic Sans MS" pitchFamily="66" charset="0"/>
              </a:rPr>
            </a:br>
            <a:r>
              <a:rPr lang="en-US" dirty="0">
                <a:latin typeface="Comic Sans MS" pitchFamily="66" charset="0"/>
              </a:rPr>
              <a:t>Morphology with no </a:t>
            </a:r>
            <a:r>
              <a:rPr lang="en-US" dirty="0" smtClean="0">
                <a:latin typeface="Comic Sans MS" pitchFamily="66" charset="0"/>
              </a:rPr>
              <a:t>CPETCA</a:t>
            </a:r>
            <a:endParaRPr lang="en-US" dirty="0">
              <a:latin typeface="Comic Sans MS" pitchFamily="66" charset="0"/>
            </a:endParaRPr>
          </a:p>
        </p:txBody>
      </p:sp>
      <p:graphicFrame>
        <p:nvGraphicFramePr>
          <p:cNvPr id="3103" name="Object 31"/>
          <p:cNvGraphicFramePr>
            <a:graphicFrameLocks noChangeAspect="1"/>
          </p:cNvGraphicFramePr>
          <p:nvPr/>
        </p:nvGraphicFramePr>
        <p:xfrm>
          <a:off x="1066800" y="2209800"/>
          <a:ext cx="3657600" cy="2824163"/>
        </p:xfrm>
        <a:graphic>
          <a:graphicData uri="http://schemas.openxmlformats.org/presentationml/2006/ole">
            <mc:AlternateContent xmlns:mc="http://schemas.openxmlformats.org/markup-compatibility/2006">
              <mc:Choice xmlns:v="urn:schemas-microsoft-com:vml" Requires="v">
                <p:oleObj spid="_x0000_s3231" name="Image" r:id="rId4" imgW="13584546" imgH="10488489" progId="">
                  <p:embed/>
                </p:oleObj>
              </mc:Choice>
              <mc:Fallback>
                <p:oleObj name="Image" r:id="rId4" imgW="13584546" imgH="10488489" progId="">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09800"/>
                        <a:ext cx="3657600" cy="282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4" name="Object 32"/>
          <p:cNvGraphicFramePr>
            <a:graphicFrameLocks noChangeAspect="1"/>
          </p:cNvGraphicFramePr>
          <p:nvPr/>
        </p:nvGraphicFramePr>
        <p:xfrm>
          <a:off x="4802188" y="2209800"/>
          <a:ext cx="3656012" cy="2774950"/>
        </p:xfrm>
        <a:graphic>
          <a:graphicData uri="http://schemas.openxmlformats.org/presentationml/2006/ole">
            <mc:AlternateContent xmlns:mc="http://schemas.openxmlformats.org/markup-compatibility/2006">
              <mc:Choice xmlns:v="urn:schemas-microsoft-com:vml" Requires="v">
                <p:oleObj spid="_x0000_s3232" name="Image" r:id="rId6" imgW="13441651" imgH="10200000" progId="">
                  <p:embed/>
                </p:oleObj>
              </mc:Choice>
              <mc:Fallback>
                <p:oleObj name="Image" r:id="rId6" imgW="13441651" imgH="10200000" progId="">
                  <p:embed/>
                  <p:pic>
                    <p:nvPicPr>
                      <p:cNvPr id="0"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2188" y="2209800"/>
                        <a:ext cx="3656012" cy="277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6" name="Text Box 5"/>
          <p:cNvSpPr txBox="1">
            <a:spLocks noChangeArrowheads="1"/>
          </p:cNvSpPr>
          <p:nvPr/>
        </p:nvSpPr>
        <p:spPr bwMode="auto">
          <a:xfrm>
            <a:off x="1981200" y="5410200"/>
            <a:ext cx="1922463" cy="579438"/>
          </a:xfrm>
          <a:prstGeom prst="rect">
            <a:avLst/>
          </a:prstGeom>
          <a:noFill/>
          <a:ln w="9525">
            <a:noFill/>
            <a:miter lim="800000"/>
            <a:headEnd/>
            <a:tailEnd/>
          </a:ln>
        </p:spPr>
        <p:txBody>
          <a:bodyPr wrap="none">
            <a:spAutoFit/>
          </a:bodyPr>
          <a:lstStyle/>
          <a:p>
            <a:pPr eaLnBrk="0" hangingPunct="0"/>
            <a:r>
              <a:rPr lang="en-US" sz="3200" dirty="0">
                <a:solidFill>
                  <a:schemeClr val="tx1"/>
                </a:solidFill>
                <a:latin typeface="Impact" pitchFamily="34" charset="0"/>
              </a:rPr>
              <a:t>Unreacted</a:t>
            </a:r>
          </a:p>
        </p:txBody>
      </p:sp>
      <p:sp>
        <p:nvSpPr>
          <p:cNvPr id="3107" name="Text Box 6"/>
          <p:cNvSpPr txBox="1">
            <a:spLocks noChangeArrowheads="1"/>
          </p:cNvSpPr>
          <p:nvPr/>
        </p:nvSpPr>
        <p:spPr bwMode="auto">
          <a:xfrm>
            <a:off x="5091113" y="5265738"/>
            <a:ext cx="3240087" cy="1066800"/>
          </a:xfrm>
          <a:prstGeom prst="rect">
            <a:avLst/>
          </a:prstGeom>
          <a:noFill/>
          <a:ln w="9525">
            <a:noFill/>
            <a:miter lim="800000"/>
            <a:headEnd/>
            <a:tailEnd/>
          </a:ln>
        </p:spPr>
        <p:txBody>
          <a:bodyPr wrap="none">
            <a:spAutoFit/>
          </a:bodyPr>
          <a:lstStyle/>
          <a:p>
            <a:pPr eaLnBrk="0" hangingPunct="0"/>
            <a:r>
              <a:rPr lang="en-US" sz="3200" dirty="0">
                <a:solidFill>
                  <a:schemeClr val="tx1"/>
                </a:solidFill>
                <a:latin typeface="Impact" pitchFamily="34" charset="0"/>
              </a:rPr>
              <a:t>100 minutes with </a:t>
            </a:r>
          </a:p>
          <a:p>
            <a:pPr eaLnBrk="0" hangingPunct="0"/>
            <a:r>
              <a:rPr lang="en-US" sz="3200" dirty="0">
                <a:solidFill>
                  <a:schemeClr val="tx1"/>
                </a:solidFill>
                <a:latin typeface="Impact" pitchFamily="34" charset="0"/>
              </a:rPr>
              <a:t>no added inhibitor</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C:\Documents and Settings\mmreddy.GS\Desktop\An induction period\SEM from Peter K\10ppbCPETCA_1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685800"/>
            <a:ext cx="1447800" cy="830997"/>
          </a:xfrm>
          <a:prstGeom prst="rect">
            <a:avLst/>
          </a:prstGeom>
          <a:noFill/>
        </p:spPr>
        <p:txBody>
          <a:bodyPr wrap="square" rtlCol="0">
            <a:spAutoFit/>
          </a:bodyPr>
          <a:lstStyle/>
          <a:p>
            <a:r>
              <a:rPr lang="en-US" dirty="0" smtClean="0">
                <a:solidFill>
                  <a:schemeClr val="tx1"/>
                </a:solidFill>
              </a:rPr>
              <a:t>10 ppb CPETCA</a:t>
            </a:r>
            <a:endParaRPr lang="en-US" dirty="0">
              <a:solidFill>
                <a:schemeClr val="tx1"/>
              </a:solidFill>
            </a:endParaRPr>
          </a:p>
        </p:txBody>
      </p:sp>
    </p:spTree>
    <p:extLst>
      <p:ext uri="{BB962C8B-B14F-4D97-AF65-F5344CB8AC3E}">
        <p14:creationId xmlns:p14="http://schemas.microsoft.com/office/powerpoint/2010/main" val="1970954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C:\Documents and Settings\mmreddy.GS\Desktop\An induction period\SEM from Peter K\20ppbCPETCA_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685800"/>
            <a:ext cx="1447800" cy="830997"/>
          </a:xfrm>
          <a:prstGeom prst="rect">
            <a:avLst/>
          </a:prstGeom>
          <a:noFill/>
        </p:spPr>
        <p:txBody>
          <a:bodyPr wrap="square" rtlCol="0">
            <a:spAutoFit/>
          </a:bodyPr>
          <a:lstStyle/>
          <a:p>
            <a:r>
              <a:rPr lang="en-US" dirty="0" smtClean="0">
                <a:solidFill>
                  <a:schemeClr val="tx1"/>
                </a:solidFill>
              </a:rPr>
              <a:t>20 ppb CPETCA</a:t>
            </a:r>
            <a:endParaRPr lang="en-US" dirty="0">
              <a:solidFill>
                <a:schemeClr val="tx1"/>
              </a:solidFill>
            </a:endParaRPr>
          </a:p>
        </p:txBody>
      </p:sp>
    </p:spTree>
    <p:extLst>
      <p:ext uri="{BB962C8B-B14F-4D97-AF65-F5344CB8AC3E}">
        <p14:creationId xmlns:p14="http://schemas.microsoft.com/office/powerpoint/2010/main" val="2732708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lstStyle/>
          <a:p>
            <a:pPr marL="0" marR="0">
              <a:lnSpc>
                <a:spcPct val="115000"/>
              </a:lnSpc>
              <a:spcBef>
                <a:spcPts val="0"/>
              </a:spcBef>
              <a:spcAft>
                <a:spcPts val="1000"/>
              </a:spcAft>
            </a:pPr>
            <a:r>
              <a:rPr lang="en-US" sz="5400" dirty="0">
                <a:latin typeface="Calibri"/>
                <a:ea typeface="Calibri"/>
                <a:cs typeface="Times New Roman"/>
              </a:rPr>
              <a:t>Growth Morphology Differences Support Adsorption Hypothesis</a:t>
            </a:r>
          </a:p>
          <a:p>
            <a:endParaRPr lang="en-US" dirty="0"/>
          </a:p>
        </p:txBody>
      </p:sp>
    </p:spTree>
    <p:extLst>
      <p:ext uri="{BB962C8B-B14F-4D97-AF65-F5344CB8AC3E}">
        <p14:creationId xmlns:p14="http://schemas.microsoft.com/office/powerpoint/2010/main" val="1722175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10718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62600"/>
            <a:ext cx="8742843" cy="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970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eaLnBrk="1" fontAlgn="auto" hangingPunct="1">
              <a:spcAft>
                <a:spcPts val="0"/>
              </a:spcAft>
              <a:defRPr/>
            </a:pPr>
            <a:r>
              <a:rPr lang="en-US" sz="4000" dirty="0">
                <a:latin typeface="Comic Sans MS" pitchFamily="66" charset="0"/>
              </a:rPr>
              <a:t>Mechanisms of </a:t>
            </a:r>
            <a:r>
              <a:rPr lang="en-US" sz="4000" dirty="0" smtClean="0">
                <a:latin typeface="Comic Sans MS" pitchFamily="66" charset="0"/>
              </a:rPr>
              <a:t>calcite growth rate inhibition by CPETCA</a:t>
            </a:r>
            <a:endParaRPr lang="en-US" sz="4000" dirty="0">
              <a:latin typeface="Comic Sans MS" pitchFamily="66" charset="0"/>
            </a:endParaRPr>
          </a:p>
        </p:txBody>
      </p:sp>
      <p:sp>
        <p:nvSpPr>
          <p:cNvPr id="304130" name="Rectangle 3"/>
          <p:cNvSpPr>
            <a:spLocks noGrp="1" noChangeArrowheads="1"/>
          </p:cNvSpPr>
          <p:nvPr>
            <p:ph idx="1"/>
          </p:nvPr>
        </p:nvSpPr>
        <p:spPr/>
        <p:txBody>
          <a:bodyPr>
            <a:noAutofit/>
          </a:bodyPr>
          <a:lstStyle/>
          <a:p>
            <a:pPr eaLnBrk="1" hangingPunct="1">
              <a:lnSpc>
                <a:spcPct val="130000"/>
              </a:lnSpc>
            </a:pPr>
            <a:r>
              <a:rPr lang="en-US" sz="4400" dirty="0" smtClean="0">
                <a:latin typeface="Comic Sans MS" pitchFamily="66" charset="0"/>
              </a:rPr>
              <a:t>Complexation of Ca</a:t>
            </a:r>
            <a:r>
              <a:rPr lang="en-US" sz="4400" baseline="30000" dirty="0" smtClean="0">
                <a:latin typeface="Comic Sans MS" pitchFamily="66" charset="0"/>
              </a:rPr>
              <a:t>2+ </a:t>
            </a:r>
            <a:r>
              <a:rPr lang="en-US" sz="4400" dirty="0" smtClean="0">
                <a:latin typeface="Comic Sans MS" pitchFamily="66" charset="0"/>
              </a:rPr>
              <a:t>in solution -- not significant</a:t>
            </a:r>
          </a:p>
          <a:p>
            <a:pPr eaLnBrk="1" hangingPunct="1">
              <a:lnSpc>
                <a:spcPct val="130000"/>
              </a:lnSpc>
            </a:pPr>
            <a:r>
              <a:rPr lang="en-US" sz="4400" dirty="0" smtClean="0">
                <a:latin typeface="Comic Sans MS" pitchFamily="66" charset="0"/>
              </a:rPr>
              <a:t>Inhibitor ion adsorption blocks calcite crystal growth sites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Acknowledgments</a:t>
            </a:r>
            <a:br>
              <a:rPr lang="en-US" dirty="0" smtClean="0"/>
            </a:br>
            <a:endParaRPr lang="en-US" dirty="0"/>
          </a:p>
        </p:txBody>
      </p:sp>
      <p:sp>
        <p:nvSpPr>
          <p:cNvPr id="3" name="Content Placeholder 2"/>
          <p:cNvSpPr>
            <a:spLocks noGrp="1"/>
          </p:cNvSpPr>
          <p:nvPr>
            <p:ph idx="1"/>
          </p:nvPr>
        </p:nvSpPr>
        <p:spPr>
          <a:xfrm>
            <a:off x="457200" y="1828800"/>
            <a:ext cx="8229600" cy="4479925"/>
          </a:xfrm>
        </p:spPr>
        <p:txBody>
          <a:bodyPr/>
          <a:lstStyle/>
          <a:p>
            <a:r>
              <a:rPr lang="en-US" sz="6000" dirty="0" smtClean="0">
                <a:latin typeface="Comic Sans MS" pitchFamily="66" charset="0"/>
              </a:rPr>
              <a:t>USGS National Research Program</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048000"/>
          </a:xfrm>
        </p:spPr>
        <p:txBody>
          <a:bodyPr>
            <a:normAutofit fontScale="90000"/>
          </a:bodyPr>
          <a:lstStyle/>
          <a:p>
            <a:r>
              <a:rPr lang="en-US" b="1" dirty="0"/>
              <a:t>Calcite growth rate reduction by a low-molecular weight, rigid, cyclic </a:t>
            </a:r>
            <a:r>
              <a:rPr lang="en-US" b="1" dirty="0" err="1"/>
              <a:t>polycarboxylic</a:t>
            </a:r>
            <a:r>
              <a:rPr lang="en-US" b="1" dirty="0"/>
              <a:t> acid</a:t>
            </a:r>
            <a:r>
              <a:rPr lang="en-US" dirty="0"/>
              <a:t/>
            </a:r>
            <a:br>
              <a:rPr lang="en-US" dirty="0"/>
            </a:br>
            <a:endParaRPr lang="en-US" dirty="0"/>
          </a:p>
        </p:txBody>
      </p:sp>
      <p:sp>
        <p:nvSpPr>
          <p:cNvPr id="3" name="Content Placeholder 2"/>
          <p:cNvSpPr>
            <a:spLocks noGrp="1"/>
          </p:cNvSpPr>
          <p:nvPr>
            <p:ph idx="1"/>
          </p:nvPr>
        </p:nvSpPr>
        <p:spPr>
          <a:xfrm>
            <a:off x="457200" y="2133600"/>
            <a:ext cx="8229600" cy="4648200"/>
          </a:xfrm>
        </p:spPr>
        <p:txBody>
          <a:bodyPr>
            <a:normAutofit lnSpcReduction="10000"/>
          </a:bodyPr>
          <a:lstStyle/>
          <a:p>
            <a:r>
              <a:rPr lang="en-US" dirty="0" smtClean="0"/>
              <a:t>Calcite </a:t>
            </a:r>
            <a:r>
              <a:rPr lang="en-US" dirty="0"/>
              <a:t>growth rates were reduced at ppb concentrations of </a:t>
            </a:r>
            <a:r>
              <a:rPr lang="en-US" dirty="0" err="1"/>
              <a:t>cyclopentane</a:t>
            </a:r>
            <a:r>
              <a:rPr lang="en-US" dirty="0"/>
              <a:t> </a:t>
            </a:r>
            <a:r>
              <a:rPr lang="en-US" dirty="0" err="1"/>
              <a:t>tetracarboxylic</a:t>
            </a:r>
            <a:r>
              <a:rPr lang="en-US" dirty="0"/>
              <a:t> acid (CPETCA</a:t>
            </a:r>
            <a:r>
              <a:rPr lang="en-US" dirty="0" smtClean="0"/>
              <a:t>)</a:t>
            </a:r>
          </a:p>
          <a:p>
            <a:r>
              <a:rPr lang="en-US" dirty="0"/>
              <a:t>A slow CPETCA adsorption step or CPETCA reorientation cause accelerated calcite-growth rates at low CPETCA concentrations</a:t>
            </a:r>
          </a:p>
          <a:p>
            <a:r>
              <a:rPr lang="en-US" dirty="0" smtClean="0"/>
              <a:t>Calcite </a:t>
            </a:r>
            <a:r>
              <a:rPr lang="en-US" dirty="0"/>
              <a:t>growth-rate reduction with increasing CPETCA concentration followed a Langmuir adsorption model from 0 to 50 ppb suggesting adsorbed CPETCA blocks calcite growth </a:t>
            </a:r>
            <a:r>
              <a:rPr lang="en-US" dirty="0" smtClean="0"/>
              <a:t>sites</a:t>
            </a:r>
          </a:p>
          <a:p>
            <a:r>
              <a:rPr lang="en-US" dirty="0"/>
              <a:t>Irregular calcite growth steps in the presence of CPETCA supports calcite growth site </a:t>
            </a:r>
            <a:r>
              <a:rPr lang="en-US" dirty="0" smtClean="0"/>
              <a:t>blockage</a:t>
            </a:r>
          </a:p>
        </p:txBody>
      </p:sp>
    </p:spTree>
    <p:extLst>
      <p:ext uri="{BB962C8B-B14F-4D97-AF65-F5344CB8AC3E}">
        <p14:creationId xmlns:p14="http://schemas.microsoft.com/office/powerpoint/2010/main" val="3554173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270338" name="Picture 2" descr="C:\Documents and Settings\mmreddy.GS\My Documents\Snagit\Metaatability diagram002_2.png"/>
          <p:cNvPicPr>
            <a:picLocks noGrp="1" noChangeAspect="1" noChangeArrowheads="1"/>
          </p:cNvPicPr>
          <p:nvPr>
            <p:ph idx="1"/>
          </p:nvPr>
        </p:nvPicPr>
        <p:blipFill>
          <a:blip r:embed="rId3" cstate="print"/>
          <a:srcRect/>
          <a:stretch>
            <a:fillRect/>
          </a:stretch>
        </p:blipFill>
        <p:spPr>
          <a:xfrm>
            <a:off x="0" y="0"/>
            <a:ext cx="9372600" cy="7239000"/>
          </a:xfr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r>
              <a:rPr lang="en-US" dirty="0" smtClean="0">
                <a:ln>
                  <a:noFill/>
                </a:ln>
                <a:solidFill>
                  <a:schemeClr val="tx1"/>
                </a:solidFill>
                <a:effectLst>
                  <a:outerShdw blurRad="38100" dist="38100" dir="2700000" algn="tl">
                    <a:srgbClr val="69676D"/>
                  </a:outerShdw>
                </a:effectLst>
              </a:rPr>
              <a:t>Calcite Saturation State Ω</a:t>
            </a:r>
            <a:r>
              <a:rPr lang="en-US" baseline="-25000" dirty="0" smtClean="0">
                <a:ln>
                  <a:noFill/>
                </a:ln>
                <a:solidFill>
                  <a:schemeClr val="tx1"/>
                </a:solidFill>
                <a:effectLst>
                  <a:outerShdw blurRad="38100" dist="38100" dir="2700000" algn="tl">
                    <a:srgbClr val="69676D"/>
                  </a:outerShdw>
                </a:effectLst>
              </a:rPr>
              <a:t>c</a:t>
            </a:r>
          </a:p>
        </p:txBody>
      </p:sp>
      <p:sp>
        <p:nvSpPr>
          <p:cNvPr id="5" name="Rectangle 4"/>
          <p:cNvSpPr/>
          <p:nvPr/>
        </p:nvSpPr>
        <p:spPr>
          <a:xfrm>
            <a:off x="685800" y="2895600"/>
            <a:ext cx="7924800" cy="707886"/>
          </a:xfrm>
          <a:prstGeom prst="rect">
            <a:avLst/>
          </a:prstGeom>
        </p:spPr>
        <p:txBody>
          <a:bodyPr wrap="square">
            <a:spAutoFit/>
          </a:bodyPr>
          <a:lstStyle/>
          <a:p>
            <a:r>
              <a:rPr lang="en-US" sz="4000" dirty="0" smtClean="0">
                <a:solidFill>
                  <a:schemeClr val="tx1"/>
                </a:solidFill>
                <a:latin typeface="Comic Sans MS" pitchFamily="66" charset="0"/>
              </a:rPr>
              <a:t>Ω</a:t>
            </a:r>
            <a:r>
              <a:rPr lang="en-US" sz="4000" baseline="-25000" dirty="0" smtClean="0">
                <a:solidFill>
                  <a:schemeClr val="tx1"/>
                </a:solidFill>
                <a:latin typeface="Comic Sans MS" pitchFamily="66" charset="0"/>
              </a:rPr>
              <a:t>c </a:t>
            </a:r>
            <a:r>
              <a:rPr lang="en-US" sz="4000" dirty="0" smtClean="0">
                <a:solidFill>
                  <a:schemeClr val="tx1"/>
                </a:solidFill>
                <a:latin typeface="Comic Sans MS" pitchFamily="66" charset="0"/>
              </a:rPr>
              <a:t>= [Ca</a:t>
            </a:r>
            <a:r>
              <a:rPr lang="en-US" sz="4000" baseline="30000" dirty="0" smtClean="0">
                <a:solidFill>
                  <a:schemeClr val="tx1"/>
                </a:solidFill>
                <a:latin typeface="Comic Sans MS" pitchFamily="66" charset="0"/>
              </a:rPr>
              <a:t>2+</a:t>
            </a:r>
            <a:r>
              <a:rPr lang="en-US" sz="4000" dirty="0" smtClean="0">
                <a:solidFill>
                  <a:schemeClr val="tx1"/>
                </a:solidFill>
                <a:latin typeface="Comic Sans MS" pitchFamily="66" charset="0"/>
              </a:rPr>
              <a:t>] x [CO</a:t>
            </a:r>
            <a:r>
              <a:rPr lang="en-US" sz="4000" baseline="-25000" dirty="0" smtClean="0">
                <a:solidFill>
                  <a:schemeClr val="tx1"/>
                </a:solidFill>
                <a:latin typeface="Comic Sans MS" pitchFamily="66" charset="0"/>
              </a:rPr>
              <a:t>3</a:t>
            </a:r>
            <a:r>
              <a:rPr lang="en-US" sz="4000" baseline="30000" dirty="0" smtClean="0">
                <a:solidFill>
                  <a:schemeClr val="tx1"/>
                </a:solidFill>
                <a:latin typeface="Comic Sans MS" pitchFamily="66" charset="0"/>
              </a:rPr>
              <a:t>2-</a:t>
            </a:r>
            <a:r>
              <a:rPr lang="en-US" sz="4000" dirty="0" smtClean="0">
                <a:solidFill>
                  <a:schemeClr val="tx1"/>
                </a:solidFill>
                <a:latin typeface="Comic Sans MS" pitchFamily="66" charset="0"/>
              </a:rPr>
              <a:t>]/ </a:t>
            </a:r>
            <a:r>
              <a:rPr lang="en-US" sz="4000" dirty="0" err="1" smtClean="0">
                <a:solidFill>
                  <a:schemeClr val="tx1"/>
                </a:solidFill>
                <a:latin typeface="Comic Sans MS" pitchFamily="66" charset="0"/>
              </a:rPr>
              <a:t>K</a:t>
            </a:r>
            <a:r>
              <a:rPr lang="en-US" sz="4000" baseline="-25000" dirty="0" err="1" smtClean="0">
                <a:solidFill>
                  <a:schemeClr val="tx1"/>
                </a:solidFill>
                <a:latin typeface="Comic Sans MS" pitchFamily="66" charset="0"/>
              </a:rPr>
              <a:t>sp</a:t>
            </a:r>
            <a:r>
              <a:rPr lang="en-US" sz="4000" dirty="0" err="1" smtClean="0">
                <a:solidFill>
                  <a:schemeClr val="tx1"/>
                </a:solidFill>
                <a:latin typeface="Comic Sans MS" pitchFamily="66" charset="0"/>
              </a:rPr>
              <a:t>calcite</a:t>
            </a:r>
            <a:endParaRPr lang="en-US" sz="4000" dirty="0">
              <a:solidFill>
                <a:schemeClr val="tx1"/>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pic>
        <p:nvPicPr>
          <p:cNvPr id="274434" name="Picture 2" descr="C:\Documents and Settings\mmreddy.GS\My Documents\My Pictures\Slides\3 low res flo chart.JPG"/>
          <p:cNvPicPr>
            <a:picLocks noGrp="1" noChangeAspect="1" noChangeArrowheads="1"/>
          </p:cNvPicPr>
          <p:nvPr>
            <p:ph idx="1"/>
          </p:nvPr>
        </p:nvPicPr>
        <p:blipFill>
          <a:blip r:embed="rId3" cstate="print"/>
          <a:srcRect/>
          <a:stretch>
            <a:fillRect/>
          </a:stretch>
        </p:blipFill>
        <p:spPr>
          <a:xfrm>
            <a:off x="0" y="177800"/>
            <a:ext cx="9144000" cy="6480175"/>
          </a:xfr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fontAlgn="auto" hangingPunct="1">
              <a:spcAft>
                <a:spcPts val="0"/>
              </a:spcAft>
              <a:defRPr/>
            </a:pPr>
            <a:r>
              <a:rPr lang="en-US" sz="4000" dirty="0">
                <a:latin typeface="Comic Sans MS" pitchFamily="66" charset="0"/>
              </a:rPr>
              <a:t>Constant Composition Experiment</a:t>
            </a:r>
          </a:p>
        </p:txBody>
      </p:sp>
      <p:sp>
        <p:nvSpPr>
          <p:cNvPr id="268290" name="Text Box 6"/>
          <p:cNvSpPr txBox="1">
            <a:spLocks noChangeArrowheads="1"/>
          </p:cNvSpPr>
          <p:nvPr/>
        </p:nvSpPr>
        <p:spPr bwMode="auto">
          <a:xfrm>
            <a:off x="990600" y="2286000"/>
            <a:ext cx="7467600" cy="1938992"/>
          </a:xfrm>
          <a:prstGeom prst="rect">
            <a:avLst/>
          </a:prstGeom>
          <a:noFill/>
          <a:ln w="9525">
            <a:noFill/>
            <a:miter lim="800000"/>
            <a:headEnd/>
            <a:tailEnd/>
          </a:ln>
        </p:spPr>
        <p:txBody>
          <a:bodyPr wrap="square">
            <a:spAutoFit/>
          </a:bodyPr>
          <a:lstStyle/>
          <a:p>
            <a:pPr algn="ctr" eaLnBrk="0" hangingPunct="0"/>
            <a:r>
              <a:rPr lang="en-US" sz="4000" b="1" dirty="0">
                <a:solidFill>
                  <a:schemeClr val="tx1"/>
                </a:solidFill>
                <a:latin typeface="Comic Sans MS" pitchFamily="66" charset="0"/>
              </a:rPr>
              <a:t>Calcite </a:t>
            </a:r>
            <a:r>
              <a:rPr lang="en-US" sz="4000" b="1" dirty="0" smtClean="0">
                <a:solidFill>
                  <a:schemeClr val="tx1"/>
                </a:solidFill>
                <a:latin typeface="Comic Sans MS" pitchFamily="66" charset="0"/>
              </a:rPr>
              <a:t>Growth</a:t>
            </a:r>
          </a:p>
          <a:p>
            <a:pPr algn="ctr" eaLnBrk="0" hangingPunct="0"/>
            <a:endParaRPr lang="en-US" sz="4000" b="1" dirty="0">
              <a:solidFill>
                <a:schemeClr val="tx1"/>
              </a:solidFill>
              <a:latin typeface="Comic Sans MS" pitchFamily="66" charset="0"/>
            </a:endParaRPr>
          </a:p>
          <a:p>
            <a:pPr algn="ctr" eaLnBrk="0" hangingPunct="0"/>
            <a:r>
              <a:rPr lang="en-US" sz="4000" b="1" dirty="0">
                <a:solidFill>
                  <a:schemeClr val="tx1"/>
                </a:solidFill>
                <a:latin typeface="Comic Sans MS" pitchFamily="66" charset="0"/>
              </a:rPr>
              <a:t>Ca</a:t>
            </a:r>
            <a:r>
              <a:rPr lang="en-US" sz="4000" b="1" baseline="30000" dirty="0">
                <a:solidFill>
                  <a:schemeClr val="tx1"/>
                </a:solidFill>
                <a:latin typeface="Comic Sans MS" pitchFamily="66" charset="0"/>
              </a:rPr>
              <a:t>2+</a:t>
            </a:r>
            <a:r>
              <a:rPr lang="en-US" sz="4000" b="1" dirty="0">
                <a:solidFill>
                  <a:schemeClr val="tx1"/>
                </a:solidFill>
                <a:latin typeface="Comic Sans MS" pitchFamily="66" charset="0"/>
              </a:rPr>
              <a:t> + HCO</a:t>
            </a:r>
            <a:r>
              <a:rPr lang="en-US" sz="4000" b="1" baseline="-25000" dirty="0">
                <a:solidFill>
                  <a:schemeClr val="tx1"/>
                </a:solidFill>
                <a:latin typeface="Comic Sans MS" pitchFamily="66" charset="0"/>
              </a:rPr>
              <a:t>3</a:t>
            </a:r>
            <a:r>
              <a:rPr lang="en-US" sz="4000" b="1" baseline="30000" dirty="0">
                <a:solidFill>
                  <a:schemeClr val="tx1"/>
                </a:solidFill>
                <a:latin typeface="Comic Sans MS" pitchFamily="66" charset="0"/>
              </a:rPr>
              <a:t>-</a:t>
            </a:r>
            <a:r>
              <a:rPr lang="en-US" sz="4000" b="1" dirty="0">
                <a:solidFill>
                  <a:schemeClr val="tx1"/>
                </a:solidFill>
                <a:latin typeface="Comic Sans MS" pitchFamily="66" charset="0"/>
              </a:rPr>
              <a:t> </a:t>
            </a:r>
            <a:r>
              <a:rPr lang="en-US" sz="4000" b="1" dirty="0">
                <a:solidFill>
                  <a:schemeClr val="tx1"/>
                </a:solidFill>
                <a:latin typeface="Comic Sans MS" pitchFamily="66" charset="0"/>
                <a:sym typeface="Wingdings" pitchFamily="2" charset="2"/>
              </a:rPr>
              <a:t></a:t>
            </a:r>
            <a:r>
              <a:rPr lang="en-US" sz="4000" b="1" dirty="0">
                <a:solidFill>
                  <a:schemeClr val="tx1"/>
                </a:solidFill>
                <a:latin typeface="Comic Sans MS" pitchFamily="66" charset="0"/>
                <a:sym typeface="Monotype Sorts"/>
              </a:rPr>
              <a:t> CaCO</a:t>
            </a:r>
            <a:r>
              <a:rPr lang="en-US" sz="4000" b="1" baseline="-25000" dirty="0">
                <a:solidFill>
                  <a:schemeClr val="tx1"/>
                </a:solidFill>
                <a:latin typeface="Comic Sans MS" pitchFamily="66" charset="0"/>
                <a:sym typeface="Monotype Sorts"/>
              </a:rPr>
              <a:t>3</a:t>
            </a:r>
            <a:r>
              <a:rPr lang="en-US" sz="4000" b="1" dirty="0">
                <a:solidFill>
                  <a:schemeClr val="tx1"/>
                </a:solidFill>
                <a:latin typeface="Comic Sans MS" pitchFamily="66" charset="0"/>
                <a:sym typeface="Monotype Sorts"/>
              </a:rPr>
              <a:t> + H</a:t>
            </a:r>
            <a:r>
              <a:rPr lang="en-US" sz="4000" b="1" baseline="30000" dirty="0">
                <a:solidFill>
                  <a:schemeClr val="tx1"/>
                </a:solidFill>
                <a:latin typeface="Comic Sans MS" pitchFamily="66" charset="0"/>
                <a:sym typeface="Monotype Sorts"/>
              </a:rPr>
              <a:t>+</a:t>
            </a:r>
          </a:p>
        </p:txBody>
      </p:sp>
      <p:sp>
        <p:nvSpPr>
          <p:cNvPr id="268291" name="Text Box 7"/>
          <p:cNvSpPr txBox="1">
            <a:spLocks noChangeArrowheads="1"/>
          </p:cNvSpPr>
          <p:nvPr/>
        </p:nvSpPr>
        <p:spPr bwMode="auto">
          <a:xfrm>
            <a:off x="1219200" y="4267200"/>
            <a:ext cx="7637463" cy="2062103"/>
          </a:xfrm>
          <a:prstGeom prst="rect">
            <a:avLst/>
          </a:prstGeom>
          <a:noFill/>
          <a:ln w="9525">
            <a:noFill/>
            <a:miter lim="800000"/>
            <a:headEnd/>
            <a:tailEnd/>
          </a:ln>
        </p:spPr>
        <p:txBody>
          <a:bodyPr wrap="square">
            <a:spAutoFit/>
          </a:bodyPr>
          <a:lstStyle/>
          <a:p>
            <a:pPr eaLnBrk="0" hangingPunct="0"/>
            <a:r>
              <a:rPr lang="en-US" sz="3200" b="1" dirty="0">
                <a:solidFill>
                  <a:schemeClr val="tx1"/>
                </a:solidFill>
                <a:latin typeface="Comic Sans MS" pitchFamily="66" charset="0"/>
              </a:rPr>
              <a:t>Electrode senses pH drop,  system adds equimolar amounts of CaCl</a:t>
            </a:r>
            <a:r>
              <a:rPr lang="en-US" sz="3200" b="1" baseline="-25000" dirty="0">
                <a:solidFill>
                  <a:schemeClr val="tx1"/>
                </a:solidFill>
                <a:latin typeface="Comic Sans MS" pitchFamily="66" charset="0"/>
              </a:rPr>
              <a:t>2</a:t>
            </a:r>
            <a:r>
              <a:rPr lang="en-US" sz="3200" b="1" dirty="0">
                <a:solidFill>
                  <a:schemeClr val="tx1"/>
                </a:solidFill>
                <a:latin typeface="Comic Sans MS" pitchFamily="66" charset="0"/>
              </a:rPr>
              <a:t> and Na</a:t>
            </a:r>
            <a:r>
              <a:rPr lang="en-US" sz="3200" b="1" baseline="-25000" dirty="0">
                <a:solidFill>
                  <a:schemeClr val="tx1"/>
                </a:solidFill>
                <a:latin typeface="Comic Sans MS" pitchFamily="66" charset="0"/>
              </a:rPr>
              <a:t>2</a:t>
            </a:r>
            <a:r>
              <a:rPr lang="en-US" sz="3200" b="1" dirty="0">
                <a:solidFill>
                  <a:schemeClr val="tx1"/>
                </a:solidFill>
                <a:latin typeface="Comic Sans MS" pitchFamily="66" charset="0"/>
              </a:rPr>
              <a:t>CO</a:t>
            </a:r>
            <a:r>
              <a:rPr lang="en-US" sz="3200" b="1" baseline="-25000" dirty="0">
                <a:solidFill>
                  <a:schemeClr val="tx1"/>
                </a:solidFill>
                <a:latin typeface="Comic Sans MS" pitchFamily="66" charset="0"/>
              </a:rPr>
              <a:t>3</a:t>
            </a:r>
            <a:r>
              <a:rPr lang="en-US" sz="3200" b="1" dirty="0">
                <a:solidFill>
                  <a:schemeClr val="tx1"/>
                </a:solidFill>
                <a:latin typeface="Comic Sans MS" pitchFamily="66" charset="0"/>
              </a:rPr>
              <a:t> titrant, maintaining constant composition</a:t>
            </a:r>
          </a:p>
        </p:txBody>
      </p:sp>
    </p:spTree>
    <p:extLst>
      <p:ext uri="{BB962C8B-B14F-4D97-AF65-F5344CB8AC3E}">
        <p14:creationId xmlns:p14="http://schemas.microsoft.com/office/powerpoint/2010/main" val="25002276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dirty="0">
                <a:latin typeface="Comic Sans MS" pitchFamily="66" charset="0"/>
              </a:rPr>
              <a:t>Constant Composition Setup</a:t>
            </a:r>
          </a:p>
        </p:txBody>
      </p:sp>
      <p:graphicFrame>
        <p:nvGraphicFramePr>
          <p:cNvPr id="2064" name="Object 16"/>
          <p:cNvGraphicFramePr>
            <a:graphicFrameLocks noChangeAspect="1"/>
          </p:cNvGraphicFramePr>
          <p:nvPr/>
        </p:nvGraphicFramePr>
        <p:xfrm>
          <a:off x="152400" y="1588"/>
          <a:ext cx="8991600" cy="6630987"/>
        </p:xfrm>
        <a:graphic>
          <a:graphicData uri="http://schemas.openxmlformats.org/presentationml/2006/ole">
            <mc:AlternateContent xmlns:mc="http://schemas.openxmlformats.org/markup-compatibility/2006">
              <mc:Choice xmlns:v="urn:schemas-microsoft-com:vml" Requires="v">
                <p:oleObj spid="_x0000_s2128" name="Photo Editor Photo" r:id="rId4" imgW="4038095" imgH="2838846" progId="">
                  <p:embed/>
                </p:oleObj>
              </mc:Choice>
              <mc:Fallback>
                <p:oleObj name="Photo Editor Photo" r:id="rId4" imgW="4038095" imgH="2838846" progId="">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88"/>
                        <a:ext cx="8991600" cy="66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dirty="0">
                <a:latin typeface="Comic Sans MS" pitchFamily="66" charset="0"/>
              </a:rPr>
              <a:t>Experimental Conditions</a:t>
            </a:r>
          </a:p>
        </p:txBody>
      </p:sp>
      <p:sp>
        <p:nvSpPr>
          <p:cNvPr id="272386" name="Rectangle 3"/>
          <p:cNvSpPr>
            <a:spLocks noGrp="1" noChangeArrowheads="1"/>
          </p:cNvSpPr>
          <p:nvPr>
            <p:ph sz="half" idx="1"/>
          </p:nvPr>
        </p:nvSpPr>
        <p:spPr/>
        <p:txBody>
          <a:bodyPr/>
          <a:lstStyle/>
          <a:p>
            <a:pPr eaLnBrk="1" hangingPunct="1"/>
            <a:r>
              <a:rPr lang="en-US" dirty="0" smtClean="0">
                <a:latin typeface="Comic Sans MS" pitchFamily="66" charset="0"/>
              </a:rPr>
              <a:t>25°C</a:t>
            </a:r>
          </a:p>
          <a:p>
            <a:pPr eaLnBrk="1" hangingPunct="1"/>
            <a:r>
              <a:rPr lang="en-US" dirty="0" smtClean="0">
                <a:latin typeface="Comic Sans MS" pitchFamily="66" charset="0"/>
              </a:rPr>
              <a:t>pH 8.5</a:t>
            </a:r>
          </a:p>
          <a:p>
            <a:pPr eaLnBrk="1" hangingPunct="1"/>
            <a:r>
              <a:rPr lang="en-US" sz="3200" dirty="0" smtClean="0">
                <a:latin typeface="Comic Sans MS" pitchFamily="66" charset="0"/>
              </a:rPr>
              <a:t>IAP/K</a:t>
            </a:r>
            <a:r>
              <a:rPr lang="en-US" sz="3200" baseline="-25000" dirty="0" smtClean="0">
                <a:latin typeface="Comic Sans MS" pitchFamily="66" charset="0"/>
              </a:rPr>
              <a:t>sp</a:t>
            </a:r>
            <a:r>
              <a:rPr lang="en-US" dirty="0" smtClean="0">
                <a:latin typeface="Comic Sans MS" pitchFamily="66" charset="0"/>
              </a:rPr>
              <a:t> (</a:t>
            </a:r>
            <a:r>
              <a:rPr lang="el-GR" dirty="0" smtClean="0">
                <a:latin typeface="Comic Sans MS" pitchFamily="66" charset="0"/>
              </a:rPr>
              <a:t>Ω</a:t>
            </a:r>
            <a:r>
              <a:rPr lang="en-US" dirty="0" smtClean="0">
                <a:latin typeface="Comic Sans MS" pitchFamily="66" charset="0"/>
              </a:rPr>
              <a:t>c) = 4.5</a:t>
            </a:r>
          </a:p>
          <a:p>
            <a:pPr eaLnBrk="1" hangingPunct="1"/>
            <a:r>
              <a:rPr lang="en-US" dirty="0" smtClean="0">
                <a:latin typeface="Comic Sans MS" pitchFamily="66" charset="0"/>
              </a:rPr>
              <a:t>I = 0.1 M (KNO</a:t>
            </a:r>
            <a:r>
              <a:rPr lang="en-US" baseline="-25000" dirty="0" smtClean="0">
                <a:latin typeface="Comic Sans MS" pitchFamily="66" charset="0"/>
              </a:rPr>
              <a:t>3</a:t>
            </a:r>
            <a:r>
              <a:rPr lang="en-US" dirty="0" smtClean="0">
                <a:latin typeface="Comic Sans MS" pitchFamily="66" charset="0"/>
              </a:rPr>
              <a:t>)</a:t>
            </a:r>
          </a:p>
          <a:p>
            <a:pPr eaLnBrk="1" hangingPunct="1"/>
            <a:r>
              <a:rPr lang="en-US" dirty="0" smtClean="0">
                <a:latin typeface="Comic Sans MS" pitchFamily="66" charset="0"/>
              </a:rPr>
              <a:t>duration = 100 min</a:t>
            </a:r>
          </a:p>
          <a:p>
            <a:pPr eaLnBrk="1" hangingPunct="1"/>
            <a:r>
              <a:rPr lang="en-US" dirty="0" smtClean="0">
                <a:latin typeface="Comic Sans MS" pitchFamily="66" charset="0"/>
              </a:rPr>
              <a:t>seed conc. = 250 mg/L</a:t>
            </a:r>
          </a:p>
          <a:p>
            <a:pPr eaLnBrk="1" hangingPunct="1"/>
            <a:endParaRPr lang="en-US" dirty="0" smtClean="0">
              <a:latin typeface="Comic Sans MS" pitchFamily="66" charset="0"/>
            </a:endParaRPr>
          </a:p>
        </p:txBody>
      </p:sp>
      <p:sp>
        <p:nvSpPr>
          <p:cNvPr id="272387" name="Rectangle 4"/>
          <p:cNvSpPr>
            <a:spLocks noGrp="1" noChangeArrowheads="1"/>
          </p:cNvSpPr>
          <p:nvPr>
            <p:ph sz="half" idx="2"/>
          </p:nvPr>
        </p:nvSpPr>
        <p:spPr/>
        <p:txBody>
          <a:bodyPr/>
          <a:lstStyle/>
          <a:p>
            <a:pPr eaLnBrk="1" hangingPunct="1"/>
            <a:r>
              <a:rPr lang="en-US" dirty="0" smtClean="0">
                <a:latin typeface="Comic Sans MS" pitchFamily="66" charset="0"/>
              </a:rPr>
              <a:t>[CO</a:t>
            </a:r>
            <a:r>
              <a:rPr lang="en-US" baseline="-25000" dirty="0" smtClean="0">
                <a:latin typeface="Comic Sans MS" pitchFamily="66" charset="0"/>
              </a:rPr>
              <a:t>3</a:t>
            </a:r>
            <a:r>
              <a:rPr lang="en-US" dirty="0" smtClean="0">
                <a:latin typeface="Comic Sans MS" pitchFamily="66" charset="0"/>
              </a:rPr>
              <a:t>]</a:t>
            </a:r>
            <a:r>
              <a:rPr lang="en-US" baseline="-25000" dirty="0" smtClean="0">
                <a:latin typeface="Comic Sans MS" pitchFamily="66" charset="0"/>
              </a:rPr>
              <a:t>total</a:t>
            </a:r>
            <a:r>
              <a:rPr lang="en-US" dirty="0" smtClean="0">
                <a:latin typeface="Comic Sans MS" pitchFamily="66" charset="0"/>
              </a:rPr>
              <a:t> = 1.93 mM</a:t>
            </a:r>
          </a:p>
          <a:p>
            <a:pPr eaLnBrk="1" hangingPunct="1"/>
            <a:r>
              <a:rPr lang="en-US" dirty="0" smtClean="0">
                <a:latin typeface="Comic Sans MS" pitchFamily="66" charset="0"/>
              </a:rPr>
              <a:t>[Ca]</a:t>
            </a:r>
            <a:r>
              <a:rPr lang="en-US" baseline="-25000" dirty="0" smtClean="0">
                <a:latin typeface="Comic Sans MS" pitchFamily="66" charset="0"/>
              </a:rPr>
              <a:t>total</a:t>
            </a:r>
            <a:r>
              <a:rPr lang="en-US" dirty="0" smtClean="0">
                <a:latin typeface="Comic Sans MS" pitchFamily="66" charset="0"/>
              </a:rPr>
              <a:t> = 1.93 mM</a:t>
            </a:r>
          </a:p>
          <a:p>
            <a:pPr eaLnBrk="1" hangingPunct="1"/>
            <a:r>
              <a:rPr lang="en-US" dirty="0" smtClean="0">
                <a:latin typeface="Comic Sans MS" pitchFamily="66" charset="0"/>
              </a:rPr>
              <a:t>[Ca</a:t>
            </a:r>
            <a:r>
              <a:rPr lang="en-US" baseline="30000" dirty="0" smtClean="0">
                <a:latin typeface="Comic Sans MS" pitchFamily="66" charset="0"/>
              </a:rPr>
              <a:t>2+</a:t>
            </a:r>
            <a:r>
              <a:rPr lang="en-US" dirty="0" smtClean="0">
                <a:latin typeface="Comic Sans MS" pitchFamily="66" charset="0"/>
              </a:rPr>
              <a:t>] = 1.89 mM</a:t>
            </a:r>
          </a:p>
          <a:p>
            <a:pPr eaLnBrk="1" hangingPunct="1"/>
            <a:r>
              <a:rPr lang="en-US" dirty="0" smtClean="0">
                <a:latin typeface="Comic Sans MS" pitchFamily="66" charset="0"/>
              </a:rPr>
              <a:t>P</a:t>
            </a:r>
            <a:r>
              <a:rPr lang="en-US" baseline="-25000" dirty="0" smtClean="0">
                <a:latin typeface="Comic Sans MS" pitchFamily="66" charset="0"/>
              </a:rPr>
              <a:t>CO2 </a:t>
            </a:r>
            <a:r>
              <a:rPr lang="en-US" dirty="0" smtClean="0">
                <a:latin typeface="Comic Sans MS" pitchFamily="66" charset="0"/>
              </a:rPr>
              <a:t>in eq. w/ atmosphere</a:t>
            </a:r>
          </a:p>
          <a:p>
            <a:pPr eaLnBrk="1" hangingPunct="1"/>
            <a:r>
              <a:rPr lang="en-US" dirty="0" smtClean="0">
                <a:latin typeface="Comic Sans MS" pitchFamily="66" charset="0"/>
              </a:rPr>
              <a:t>Stir rate ~ 300 rpm</a:t>
            </a:r>
          </a:p>
        </p:txBody>
      </p:sp>
    </p:spTree>
    <p:extLst>
      <p:ext uri="{BB962C8B-B14F-4D97-AF65-F5344CB8AC3E}">
        <p14:creationId xmlns:p14="http://schemas.microsoft.com/office/powerpoint/2010/main" val="4219165572"/>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19544</TotalTime>
  <Words>940</Words>
  <Application>Microsoft Office PowerPoint</Application>
  <PresentationFormat>On-screen Show (4:3)</PresentationFormat>
  <Paragraphs>81</Paragraphs>
  <Slides>21</Slides>
  <Notes>13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25" baseType="lpstr">
      <vt:lpstr>Flow</vt:lpstr>
      <vt:lpstr>Photo Editor Photo</vt:lpstr>
      <vt:lpstr>Origin50.Graph</vt:lpstr>
      <vt:lpstr>Image</vt:lpstr>
      <vt:lpstr>PowerPoint Presentation</vt:lpstr>
      <vt:lpstr>PowerPoint Presentation</vt:lpstr>
      <vt:lpstr>Calcite growth rate reduction by a low-molecular weight, rigid, cyclic polycarboxylic acid </vt:lpstr>
      <vt:lpstr>PowerPoint Presentation</vt:lpstr>
      <vt:lpstr>Calcite Saturation State Ωc</vt:lpstr>
      <vt:lpstr>PowerPoint Presentation</vt:lpstr>
      <vt:lpstr>Constant Composition Experiment</vt:lpstr>
      <vt:lpstr>Constant Composition Setup</vt:lpstr>
      <vt:lpstr>Experimental Conditions</vt:lpstr>
      <vt:lpstr>PowerPoint Presentation</vt:lpstr>
      <vt:lpstr>PowerPoint Presentation</vt:lpstr>
      <vt:lpstr>PowerPoint Presentation</vt:lpstr>
      <vt:lpstr>PowerPoint Presentation</vt:lpstr>
      <vt:lpstr>Langmuir Adsorption Model</vt:lpstr>
      <vt:lpstr>PowerPoint Presentation</vt:lpstr>
      <vt:lpstr>Results: Morphology with no CPETCA</vt:lpstr>
      <vt:lpstr>PowerPoint Presentation</vt:lpstr>
      <vt:lpstr>PowerPoint Presentation</vt:lpstr>
      <vt:lpstr>PowerPoint Presentation</vt:lpstr>
      <vt:lpstr>Mechanisms of calcite growth rate inhibition by CPETCA</vt:lpstr>
      <vt:lpstr>Acknowledgments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Calcite Crystal Growth Inhibition by Organic Acids Isolated from the Florida Everglades</dc:title>
  <dc:creator>Anthony R. Hoch</dc:creator>
  <cp:lastModifiedBy>Windows User</cp:lastModifiedBy>
  <cp:revision>259</cp:revision>
  <cp:lastPrinted>2014-10-02T15:45:57Z</cp:lastPrinted>
  <dcterms:created xsi:type="dcterms:W3CDTF">1998-08-05T22:59:12Z</dcterms:created>
  <dcterms:modified xsi:type="dcterms:W3CDTF">2014-10-07T17:06:12Z</dcterms:modified>
</cp:coreProperties>
</file>